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5" r:id="rId1"/>
  </p:sldMasterIdLst>
  <p:notesMasterIdLst>
    <p:notesMasterId r:id="rId10"/>
  </p:notesMasterIdLst>
  <p:sldIdLst>
    <p:sldId id="256" r:id="rId2"/>
    <p:sldId id="262" r:id="rId3"/>
    <p:sldId id="257" r:id="rId4"/>
    <p:sldId id="263" r:id="rId5"/>
    <p:sldId id="258" r:id="rId6"/>
    <p:sldId id="259" r:id="rId7"/>
    <p:sldId id="260" r:id="rId8"/>
    <p:sldId id="261" r:id="rId9"/>
  </p:sldIdLst>
  <p:sldSz cx="12192000" cy="6858000"/>
  <p:notesSz cx="6858000" cy="12192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04"/>
    <p:restoredTop sz="94610"/>
  </p:normalViewPr>
  <p:slideViewPr>
    <p:cSldViewPr snapToGrid="0" snapToObjects="1">
      <p:cViewPr varScale="1">
        <p:scale>
          <a:sx n="123" d="100"/>
          <a:sy n="123" d="100"/>
        </p:scale>
        <p:origin x="208" y="6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7481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notes:
This is an adult leader expectation-setting conversation, not a full troop planning session. Some participants may be brand new to Scouting, so start with the basics.
Frame the meeting around four outcomes: understand the major adult roles, define Scout-led, set expectations for adult leaders, and introduce the Troop 447 vision.
Emphasize that the troop is powered by volunteers. The purpose is not to load everything onto one or two people, but to create a dependable adult team that supports Scouts as they plan, organize, and lead.</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D4CC3-50C4-D985-36BC-DAA1CA113C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10F3E8-324F-511E-E5CA-8ED5925235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41F9E5-03BF-5C92-0513-C983DD934B23}"/>
              </a:ext>
            </a:extLst>
          </p:cNvPr>
          <p:cNvSpPr>
            <a:spLocks noGrp="1"/>
          </p:cNvSpPr>
          <p:nvPr>
            <p:ph type="body" idx="1"/>
          </p:nvPr>
        </p:nvSpPr>
        <p:spPr/>
        <p:txBody>
          <a:bodyPr/>
          <a:lstStyle/>
          <a:p>
            <a:r>
              <a:rPr lang="en-US" dirty="0"/>
              <a:t>Opening notes:
This is an adult leader expectation-setting conversation, not a full troop planning session. Some participants may be brand new to Scouting, so start with the basics.
Frame the meeting around four outcomes: understand the major adult roles, define Scout-led, set expectations for adult leaders, and introduce the Troop 447 vision.
Emphasize that the troop is powered by volunteers. The purpose is not to load everything onto one or two people, but to create a dependable adult team that supports Scouts as they plan, organize, and lead.</a:t>
            </a:r>
          </a:p>
        </p:txBody>
      </p:sp>
      <p:sp>
        <p:nvSpPr>
          <p:cNvPr id="4" name="Slide Number Placeholder 3">
            <a:extLst>
              <a:ext uri="{FF2B5EF4-FFF2-40B4-BE49-F238E27FC236}">
                <a16:creationId xmlns:a16="http://schemas.microsoft.com/office/drawing/2014/main" id="{0EC02129-75A9-92BA-682E-82B10F77BC78}"/>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2183121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Start by broadening the conversation beyond Assistant Scoutmaster. There are many ways adults support a troop. Some roles are program-facing; some are committee or administrative; all are important.
Explain that the Scoutmaster is responsible for coaching youth leadership and coordinating the adult program team. Assistant Scoutmasters support youth leaders, patrols, meetings, outings, and skills development. Committee members support the troop through administration, finances, advancement, transportation, equipment, registration, and other logistics.
Discussion prompt: “When you think about helping the troop, are you more drawn to working directly with Scouts, supporting outings, or helping with administration and logistics?”
Key boundary: adults can serve in different roles, but we should avoid unclear ownership. If everyone assumes someone else has it, the Scouts lose support. If one or two adults do everything, the troop becomes fragile.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EEE47-7F37-6EEB-565C-276EB1F052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AA722F-4A57-E427-8263-BFA2D3160D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F43E81-B7CB-C0EC-4B62-696CCDDA7300}"/>
              </a:ext>
            </a:extLst>
          </p:cNvPr>
          <p:cNvSpPr>
            <a:spLocks noGrp="1"/>
          </p:cNvSpPr>
          <p:nvPr>
            <p:ph type="body" idx="1"/>
          </p:nvPr>
        </p:nvSpPr>
        <p:spPr/>
        <p:txBody>
          <a:bodyPr/>
          <a:lstStyle/>
          <a:p>
            <a:r>
              <a:rPr lang="en-US" dirty="0"/>
              <a:t>Speaker notes:
Start by broadening the conversation beyond Assistant Scoutmaster. There are many ways adults support a troop. Some roles are program-facing; some are committee or administrative; all are important.
Explain that the Scoutmaster is responsible for coaching youth leadership and coordinating the adult program team. Assistant Scoutmasters support youth leaders, patrols, meetings, outings, and skills development. Committee members support the troop through administration, finances, advancement, transportation, equipment, registration, and other logistics.
Discussion prompt: “When you think about helping the troop, are you more drawn to working directly with Scouts, supporting outings, or helping with administration and logistics?”
Key boundary: adults can serve in different roles, but we should avoid unclear ownership. If everyone assumes someone else has it, the Scouts lose support. If one or two adults do everything, the troop becomes fragile.</a:t>
            </a:r>
          </a:p>
        </p:txBody>
      </p:sp>
      <p:sp>
        <p:nvSpPr>
          <p:cNvPr id="4" name="Slide Number Placeholder 3">
            <a:extLst>
              <a:ext uri="{FF2B5EF4-FFF2-40B4-BE49-F238E27FC236}">
                <a16:creationId xmlns:a16="http://schemas.microsoft.com/office/drawing/2014/main" id="{B63B5E3E-F6EA-9DD8-515C-731340E06253}"/>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496098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Use this as the heart of the orientation. Define Scout-led plainly: our future goal is troop meetings, outings, and events that are planned, organized, and executed by Scouts. Adults are present to provide safety, structure, resources, coaching, and accountability.
The ILST facilitator guide states that youth in positions of leadership run the troop and take care of tasks necessary for troop and patrol meetings and activities to run smoothly. It also says adults provide training, resources, and mentorship to youth leaders.
Make the balance explicit: Scout-led does not mean adults disappear, ignore problems, or allow unsafe decisions. Adults remain responsible for the troop. But adults should not routinely take over because it is faster.
Discussion prompt: “What is one situation where it would be tempting for an adult to take over? What could we do instead that still supports the Scout leader?”</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This slide should be direct but not intimidating. New adults do not need to know everything immediately. They do need to be reliable, trainable, communicative, and aligned with the Scout-led model.
Emphasize that required training is an expectation, not an optional nice-to-have. The goal is steady progress: complete the required online position training, work toward position-trained status, and attend IOLS if possible. Also introduce Scouting America's Resources for Program Trainers and Training Committees as a reference hub for adult development, ILST support, and trainer materials.
Suggested framing: “You are not expected to be an expert on day one. You are expected to learn, communicate, and follow through.”
Discussion prompt: “What kind of support would make the training path manageable: links, milestones, reminders, paired walkthroughs, or a training coordinator?”</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Make this aspirational and practical. The vision is not simply “more adult volunteers.” The vision is a troop where Scouts are doing the real leadership work: planning meetings, organizing outings, preparing for events, communicating through youth leadership, and executing the program.
Adults make that possible by creating the support system around them. We make sure resources are available, requirements are understood, safety is maintained, transportation and paperwork are handled, and youth leaders receive coaching before and after they lead.
Use the website language: Troop 447 is powered by volunteers. That means the troop cannot depend on one or two adult leaders to do everything. We need dependable adults in defined roles so the Scouts can lead without the program collapsing around them.
Discussion prompt: “In six months, what would we see at a troop meeting or outing that would tell us Scouts are truly planning, organizing, and executing the program?”</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notes:
Reinforce that this meeting is expectation-setting. New adults should leave understanding the roles, the Scout-led model, the basic training expectation, and the troop vision.
Avoid pushing anyone into a title on the call. The better next step is individual follow-up: find out availability, interest, and realistic first responsibilities.
Close with appreciation. The troop is powered by volunteers, and the Scouts benefit when adults share the load in a clear, dependable, and Scout-centered way.</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CE46AC-95AC-D542-9DAB-3F55CA699B1D}"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A8760-D043-5742-BD2F-CC2DFA6DBF45}" type="slidenum">
              <a:rPr lang="en-US" smtClean="0"/>
              <a:t>‹#›</a:t>
            </a:fld>
            <a:endParaRPr lang="en-US"/>
          </a:p>
        </p:txBody>
      </p:sp>
    </p:spTree>
    <p:extLst>
      <p:ext uri="{BB962C8B-B14F-4D97-AF65-F5344CB8AC3E}">
        <p14:creationId xmlns:p14="http://schemas.microsoft.com/office/powerpoint/2010/main" val="295083498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CE46AC-95AC-D542-9DAB-3F55CA699B1D}"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A8760-D043-5742-BD2F-CC2DFA6DBF45}" type="slidenum">
              <a:rPr lang="en-US" smtClean="0"/>
              <a:t>‹#›</a:t>
            </a:fld>
            <a:endParaRPr lang="en-US"/>
          </a:p>
        </p:txBody>
      </p:sp>
    </p:spTree>
    <p:extLst>
      <p:ext uri="{BB962C8B-B14F-4D97-AF65-F5344CB8AC3E}">
        <p14:creationId xmlns:p14="http://schemas.microsoft.com/office/powerpoint/2010/main" val="248003937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FCE46AC-95AC-D542-9DAB-3F55CA699B1D}"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A8760-D043-5742-BD2F-CC2DFA6DBF45}" type="slidenum">
              <a:rPr lang="en-US" smtClean="0"/>
              <a:t>‹#›</a:t>
            </a:fld>
            <a:endParaRPr lang="en-US"/>
          </a:p>
        </p:txBody>
      </p:sp>
    </p:spTree>
    <p:extLst>
      <p:ext uri="{BB962C8B-B14F-4D97-AF65-F5344CB8AC3E}">
        <p14:creationId xmlns:p14="http://schemas.microsoft.com/office/powerpoint/2010/main" val="78414830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124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FCE46AC-95AC-D542-9DAB-3F55CA699B1D}" type="datetimeFigureOut">
              <a:rPr lang="en-US" smtClean="0"/>
              <a:t>7/29/26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BA8760-D043-5742-BD2F-CC2DFA6DBF45}" type="slidenum">
              <a:rPr lang="en-US" smtClean="0"/>
              <a:t>‹#›</a:t>
            </a:fld>
            <a:endParaRPr lang="en-US"/>
          </a:p>
        </p:txBody>
      </p:sp>
    </p:spTree>
    <p:extLst>
      <p:ext uri="{BB962C8B-B14F-4D97-AF65-F5344CB8AC3E}">
        <p14:creationId xmlns:p14="http://schemas.microsoft.com/office/powerpoint/2010/main" val="366555650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FCE46AC-95AC-D542-9DAB-3F55CA699B1D}" type="datetimeFigureOut">
              <a:rPr lang="en-US" smtClean="0"/>
              <a:t>7/29/26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BA8760-D043-5742-BD2F-CC2DFA6DBF45}" type="slidenum">
              <a:rPr lang="en-US" smtClean="0"/>
              <a:t>‹#›</a:t>
            </a:fld>
            <a:endParaRPr lang="en-US"/>
          </a:p>
        </p:txBody>
      </p:sp>
    </p:spTree>
    <p:extLst>
      <p:ext uri="{BB962C8B-B14F-4D97-AF65-F5344CB8AC3E}">
        <p14:creationId xmlns:p14="http://schemas.microsoft.com/office/powerpoint/2010/main" val="12695376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FCE46AC-95AC-D542-9DAB-3F55CA699B1D}" type="datetimeFigureOut">
              <a:rPr lang="en-US" smtClean="0"/>
              <a:t>7/29/26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91BA8760-D043-5742-BD2F-CC2DFA6DBF45}" type="slidenum">
              <a:rPr lang="en-US" smtClean="0"/>
              <a:t>‹#›</a:t>
            </a:fld>
            <a:endParaRPr lang="en-US"/>
          </a:p>
        </p:txBody>
      </p:sp>
    </p:spTree>
    <p:extLst>
      <p:ext uri="{BB962C8B-B14F-4D97-AF65-F5344CB8AC3E}">
        <p14:creationId xmlns:p14="http://schemas.microsoft.com/office/powerpoint/2010/main" val="149863729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AFCE46AC-95AC-D542-9DAB-3F55CA699B1D}" type="datetimeFigureOut">
              <a:rPr lang="en-US" smtClean="0"/>
              <a:t>7/29/26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1BA8760-D043-5742-BD2F-CC2DFA6DBF45}"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22169476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CE46AC-95AC-D542-9DAB-3F55CA699B1D}" type="datetimeFigureOut">
              <a:rPr lang="en-US" smtClean="0"/>
              <a:t>7/29/26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BA8760-D043-5742-BD2F-CC2DFA6DBF45}" type="slidenum">
              <a:rPr lang="en-US" smtClean="0"/>
              <a:t>‹#›</a:t>
            </a:fld>
            <a:endParaRPr lang="en-US"/>
          </a:p>
        </p:txBody>
      </p:sp>
    </p:spTree>
    <p:extLst>
      <p:ext uri="{BB962C8B-B14F-4D97-AF65-F5344CB8AC3E}">
        <p14:creationId xmlns:p14="http://schemas.microsoft.com/office/powerpoint/2010/main" val="210760149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CE46AC-95AC-D542-9DAB-3F55CA699B1D}" type="datetimeFigureOut">
              <a:rPr lang="en-US" smtClean="0"/>
              <a:t>7/29/26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1BA8760-D043-5742-BD2F-CC2DFA6DBF45}" type="slidenum">
              <a:rPr lang="en-US" smtClean="0"/>
              <a:t>‹#›</a:t>
            </a:fld>
            <a:endParaRPr lang="en-US"/>
          </a:p>
        </p:txBody>
      </p:sp>
    </p:spTree>
    <p:extLst>
      <p:ext uri="{BB962C8B-B14F-4D97-AF65-F5344CB8AC3E}">
        <p14:creationId xmlns:p14="http://schemas.microsoft.com/office/powerpoint/2010/main" val="342260994"/>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6096000" y="0"/>
            <a:ext cx="609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AFCE46AC-95AC-D542-9DAB-3F55CA699B1D}" type="datetimeFigureOut">
              <a:rPr lang="en-US" smtClean="0"/>
              <a:t>7/29/26</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en-US"/>
          </a:p>
        </p:txBody>
      </p:sp>
      <p:sp>
        <p:nvSpPr>
          <p:cNvPr id="11" name="Slide Number Placeholder 10"/>
          <p:cNvSpPr>
            <a:spLocks noGrp="1"/>
          </p:cNvSpPr>
          <p:nvPr>
            <p:ph type="sldNum" sz="quarter" idx="12"/>
          </p:nvPr>
        </p:nvSpPr>
        <p:spPr/>
        <p:txBody>
          <a:bodyPr/>
          <a:lstStyle/>
          <a:p>
            <a:fld id="{91BA8760-D043-5742-BD2F-CC2DFA6DBF45}" type="slidenum">
              <a:rPr lang="en-US" smtClean="0"/>
              <a:t>‹#›</a:t>
            </a:fld>
            <a:endParaRPr lang="en-US"/>
          </a:p>
        </p:txBody>
      </p:sp>
    </p:spTree>
    <p:extLst>
      <p:ext uri="{BB962C8B-B14F-4D97-AF65-F5344CB8AC3E}">
        <p14:creationId xmlns:p14="http://schemas.microsoft.com/office/powerpoint/2010/main" val="113767709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85000"/>
            </a:schemeClr>
          </a:solidFill>
        </p:spPr>
        <p:txBody>
          <a:bodyPr anchor="t"/>
          <a:lstStyle>
            <a:lvl1pPr marL="0" indent="0">
              <a:buNone/>
              <a:defRPr sz="3200">
                <a:solidFill>
                  <a:schemeClr val="bg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AFCE46AC-95AC-D542-9DAB-3F55CA699B1D}" type="datetimeFigureOut">
              <a:rPr lang="en-US" smtClean="0"/>
              <a:t>7/29/26</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chemeClr val="tx1">
                    <a:alpha val="70000"/>
                  </a:schemeClr>
                </a:solidFill>
              </a:defRPr>
            </a:lvl1pPr>
          </a:lstStyle>
          <a:p>
            <a:endParaRPr lang="en-US"/>
          </a:p>
        </p:txBody>
      </p:sp>
      <p:sp>
        <p:nvSpPr>
          <p:cNvPr id="10" name="Slide Number Placeholder 9"/>
          <p:cNvSpPr>
            <a:spLocks noGrp="1"/>
          </p:cNvSpPr>
          <p:nvPr>
            <p:ph type="sldNum" sz="quarter" idx="12"/>
          </p:nvPr>
        </p:nvSpPr>
        <p:spPr/>
        <p:txBody>
          <a:bodyPr/>
          <a:lstStyle/>
          <a:p>
            <a:fld id="{91BA8760-D043-5742-BD2F-CC2DFA6DBF45}" type="slidenum">
              <a:rPr lang="en-US" smtClean="0"/>
              <a:t>‹#›</a:t>
            </a:fld>
            <a:endParaRPr lang="en-US"/>
          </a:p>
        </p:txBody>
      </p:sp>
    </p:spTree>
    <p:extLst>
      <p:ext uri="{BB962C8B-B14F-4D97-AF65-F5344CB8AC3E}">
        <p14:creationId xmlns:p14="http://schemas.microsoft.com/office/powerpoint/2010/main" val="335065408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AFCE46AC-95AC-D542-9DAB-3F55CA699B1D}" type="datetimeFigureOut">
              <a:rPr lang="en-US" smtClean="0"/>
              <a:t>7/29/26</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91BA8760-D043-5742-BD2F-CC2DFA6DBF45}" type="slidenum">
              <a:rPr lang="en-US" smtClean="0"/>
              <a:t>‹#›</a:t>
            </a:fld>
            <a:endParaRPr lang="en-US"/>
          </a:p>
        </p:txBody>
      </p:sp>
    </p:spTree>
    <p:extLst>
      <p:ext uri="{BB962C8B-B14F-4D97-AF65-F5344CB8AC3E}">
        <p14:creationId xmlns:p14="http://schemas.microsoft.com/office/powerpoint/2010/main" val="2097199192"/>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Lst>
  <p:hf sldNum="0" hdr="0" ft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502920"/>
            <a:ext cx="146304" cy="5394960"/>
          </a:xfrm>
          <a:prstGeom prst="rect">
            <a:avLst/>
          </a:prstGeom>
          <a:solidFill>
            <a:srgbClr val="2F5D27"/>
          </a:solidFill>
          <a:ln w="12700">
            <a:solidFill>
              <a:srgbClr val="2F5D27"/>
            </a:solidFill>
            <a:prstDash val="solid"/>
          </a:ln>
        </p:spPr>
        <p:txBody>
          <a:bodyPr/>
          <a:lstStyle/>
          <a:p>
            <a:endParaRPr lang="en-US"/>
          </a:p>
        </p:txBody>
      </p:sp>
      <p:sp>
        <p:nvSpPr>
          <p:cNvPr id="3" name="Text 1"/>
          <p:cNvSpPr/>
          <p:nvPr/>
        </p:nvSpPr>
        <p:spPr>
          <a:xfrm>
            <a:off x="868680" y="1051560"/>
            <a:ext cx="6035040" cy="548640"/>
          </a:xfrm>
          <a:prstGeom prst="rect">
            <a:avLst/>
          </a:prstGeom>
          <a:noFill/>
          <a:ln/>
        </p:spPr>
        <p:txBody>
          <a:bodyPr wrap="square" lIns="0" tIns="0" rIns="0" bIns="0" rtlCol="0" anchor="ctr"/>
          <a:lstStyle/>
          <a:p>
            <a:pPr marL="0" indent="0">
              <a:buNone/>
            </a:pPr>
            <a:r>
              <a:rPr lang="en-US" sz="2800" b="1" dirty="0">
                <a:solidFill>
                  <a:srgbClr val="2F5D27"/>
                </a:solidFill>
                <a:latin typeface="Aptos Display" pitchFamily="34" charset="0"/>
                <a:ea typeface="Aptos Display" pitchFamily="34" charset="-122"/>
                <a:cs typeface="Aptos Display" pitchFamily="34" charset="-120"/>
              </a:rPr>
              <a:t>Troop 447</a:t>
            </a:r>
            <a:endParaRPr lang="en-US" sz="2800" dirty="0"/>
          </a:p>
        </p:txBody>
      </p:sp>
      <p:sp>
        <p:nvSpPr>
          <p:cNvPr id="4" name="Text 2"/>
          <p:cNvSpPr/>
          <p:nvPr/>
        </p:nvSpPr>
        <p:spPr>
          <a:xfrm>
            <a:off x="868679" y="1673351"/>
            <a:ext cx="7552831" cy="1408515"/>
          </a:xfrm>
          <a:prstGeom prst="rect">
            <a:avLst/>
          </a:prstGeom>
          <a:noFill/>
          <a:ln/>
        </p:spPr>
        <p:txBody>
          <a:bodyPr wrap="square" lIns="0" tIns="0" rIns="0" bIns="0" rtlCol="0" anchor="ctr">
            <a:normAutofit/>
          </a:bodyPr>
          <a:lstStyle/>
          <a:p>
            <a:pPr marL="0" indent="0">
              <a:buNone/>
            </a:pPr>
            <a:r>
              <a:rPr lang="en-US" sz="4100" b="1" dirty="0">
                <a:solidFill>
                  <a:srgbClr val="1F2A1F"/>
                </a:solidFill>
                <a:latin typeface="Aptos Display" pitchFamily="34" charset="0"/>
                <a:ea typeface="Aptos Display" pitchFamily="34" charset="-122"/>
                <a:cs typeface="Aptos Display" pitchFamily="34" charset="-120"/>
              </a:rPr>
              <a:t>Adult Volunteer Roles</a:t>
            </a:r>
          </a:p>
          <a:p>
            <a:pPr marL="0" indent="0">
              <a:buNone/>
            </a:pPr>
            <a:r>
              <a:rPr lang="en-US" sz="4100" b="1" dirty="0">
                <a:solidFill>
                  <a:srgbClr val="1F2A1F"/>
                </a:solidFill>
                <a:latin typeface="Aptos Display" pitchFamily="34" charset="0"/>
                <a:ea typeface="Aptos Display" pitchFamily="34" charset="-122"/>
                <a:cs typeface="Aptos Display" pitchFamily="34" charset="-120"/>
              </a:rPr>
              <a:t>&amp; Expectations</a:t>
            </a:r>
            <a:endParaRPr lang="en-US" sz="4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B219BA20-35A1-5A2F-83BE-DBCDBC3D8751}"/>
            </a:ext>
          </a:extLst>
        </p:cNvPr>
        <p:cNvGrpSpPr/>
        <p:nvPr/>
      </p:nvGrpSpPr>
      <p:grpSpPr>
        <a:xfrm>
          <a:off x="0" y="0"/>
          <a:ext cx="0" cy="0"/>
          <a:chOff x="0" y="0"/>
          <a:chExt cx="0" cy="0"/>
        </a:xfrm>
      </p:grpSpPr>
      <p:sp>
        <p:nvSpPr>
          <p:cNvPr id="10" name="Content Placeholder 3">
            <a:extLst>
              <a:ext uri="{FF2B5EF4-FFF2-40B4-BE49-F238E27FC236}">
                <a16:creationId xmlns:a16="http://schemas.microsoft.com/office/drawing/2014/main" id="{83E36ED1-6620-5D7A-FCB2-C7AF6EA22BFB}"/>
              </a:ext>
            </a:extLst>
          </p:cNvPr>
          <p:cNvSpPr txBox="1">
            <a:spLocks/>
          </p:cNvSpPr>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02920" y="1693520"/>
            <a:ext cx="9115213" cy="3781592"/>
          </a:xfrm>
          <a:prstGeom prst="rect">
            <a:avLst/>
          </a:prstGeom>
        </p:spPr>
        <p:txBody>
          <a:bodyPr>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a:spcBef>
                <a:spcPts val="2500"/>
              </a:spcBef>
            </a:pPr>
            <a:r>
              <a:rPr lang="en-US" sz="3200" b="1" dirty="0"/>
              <a:t>Troop Leader Roles and Responsibilities</a:t>
            </a:r>
          </a:p>
          <a:p>
            <a:pPr>
              <a:spcBef>
                <a:spcPts val="2500"/>
              </a:spcBef>
            </a:pPr>
            <a:r>
              <a:rPr lang="en-US" sz="3200" b="1" dirty="0"/>
              <a:t>Understand what “Scout Led” Means</a:t>
            </a:r>
          </a:p>
          <a:p>
            <a:pPr>
              <a:spcBef>
                <a:spcPts val="2500"/>
              </a:spcBef>
            </a:pPr>
            <a:r>
              <a:rPr lang="en-US" sz="3200" b="1" dirty="0"/>
              <a:t>Setting Expectations for Adult Volunteers</a:t>
            </a:r>
          </a:p>
          <a:p>
            <a:pPr>
              <a:spcBef>
                <a:spcPts val="2500"/>
              </a:spcBef>
            </a:pPr>
            <a:r>
              <a:rPr lang="en-US" sz="3200" b="1" dirty="0"/>
              <a:t>Work Towards Shared Vision</a:t>
            </a:r>
          </a:p>
          <a:p>
            <a:pPr>
              <a:spcBef>
                <a:spcPts val="2500"/>
              </a:spcBef>
            </a:pPr>
            <a:endParaRPr lang="en-US" sz="2800" b="1" dirty="0"/>
          </a:p>
        </p:txBody>
      </p:sp>
      <p:sp>
        <p:nvSpPr>
          <p:cNvPr id="12" name="Text 0">
            <a:extLst>
              <a:ext uri="{FF2B5EF4-FFF2-40B4-BE49-F238E27FC236}">
                <a16:creationId xmlns:a16="http://schemas.microsoft.com/office/drawing/2014/main" id="{13132C66-2C04-CF73-C9E7-9AA8B9DBBE42}"/>
              </a:ext>
            </a:extLst>
          </p:cNvPr>
          <p:cNvSpPr/>
          <p:nvPr/>
        </p:nvSpPr>
        <p:spPr>
          <a:xfrm>
            <a:off x="502920" y="320039"/>
            <a:ext cx="8046720" cy="797925"/>
          </a:xfrm>
          <a:prstGeom prst="rect">
            <a:avLst/>
          </a:prstGeom>
          <a:noFill/>
          <a:ln/>
        </p:spPr>
        <p:txBody>
          <a:bodyPr wrap="square" lIns="0" tIns="0" rIns="0" bIns="0" rtlCol="0" anchor="ctr"/>
          <a:lstStyle/>
          <a:p>
            <a:r>
              <a:rPr lang="en-US" sz="3600" b="1" dirty="0">
                <a:solidFill>
                  <a:srgbClr val="2F5D27"/>
                </a:solidFill>
                <a:latin typeface="Aptos Display" pitchFamily="34" charset="0"/>
                <a:ea typeface="Aptos Display" pitchFamily="34" charset="-122"/>
                <a:cs typeface="Aptos Display" pitchFamily="34" charset="-120"/>
              </a:rPr>
              <a:t>Objectives</a:t>
            </a:r>
            <a:endParaRPr lang="en-US" sz="3200" dirty="0"/>
          </a:p>
        </p:txBody>
      </p:sp>
      <p:sp>
        <p:nvSpPr>
          <p:cNvPr id="14" name="Shape 2">
            <a:extLst>
              <a:ext uri="{FF2B5EF4-FFF2-40B4-BE49-F238E27FC236}">
                <a16:creationId xmlns:a16="http://schemas.microsoft.com/office/drawing/2014/main" id="{2BDA8517-B03D-4FCA-02A1-809D848E26E5}"/>
              </a:ext>
            </a:extLst>
          </p:cNvPr>
          <p:cNvSpPr/>
          <p:nvPr/>
        </p:nvSpPr>
        <p:spPr>
          <a:xfrm>
            <a:off x="502920" y="1261872"/>
            <a:ext cx="11201400" cy="0"/>
          </a:xfrm>
          <a:prstGeom prst="line">
            <a:avLst/>
          </a:prstGeom>
          <a:noFill/>
          <a:ln w="15240">
            <a:solidFill>
              <a:srgbClr val="D8CDB6"/>
            </a:solidFill>
            <a:prstDash val="solid"/>
          </a:ln>
        </p:spPr>
        <p:txBody>
          <a:bodyPr/>
          <a:lstStyle/>
          <a:p>
            <a:endParaRPr lang="en-US"/>
          </a:p>
        </p:txBody>
      </p:sp>
    </p:spTree>
    <p:extLst>
      <p:ext uri="{BB962C8B-B14F-4D97-AF65-F5344CB8AC3E}">
        <p14:creationId xmlns:p14="http://schemas.microsoft.com/office/powerpoint/2010/main" val="1240574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02920" y="320039"/>
            <a:ext cx="8046720" cy="841245"/>
          </a:xfrm>
          <a:prstGeom prst="rect">
            <a:avLst/>
          </a:prstGeom>
          <a:noFill/>
          <a:ln/>
        </p:spPr>
        <p:txBody>
          <a:bodyPr wrap="square" lIns="0" tIns="0" rIns="0" bIns="0" rtlCol="0" anchor="ctr"/>
          <a:lstStyle/>
          <a:p>
            <a:pPr marL="0" indent="0">
              <a:buNone/>
            </a:pPr>
            <a:r>
              <a:rPr lang="en-US" sz="4000" b="1" dirty="0">
                <a:solidFill>
                  <a:srgbClr val="2F5D27"/>
                </a:solidFill>
                <a:latin typeface="Aptos Display" pitchFamily="34" charset="0"/>
                <a:ea typeface="Aptos Display" pitchFamily="34" charset="-122"/>
                <a:cs typeface="Aptos Display" pitchFamily="34" charset="-120"/>
              </a:rPr>
              <a:t>Aims of Scouting</a:t>
            </a:r>
            <a:endParaRPr lang="en-US" sz="4000" dirty="0"/>
          </a:p>
        </p:txBody>
      </p:sp>
      <p:sp>
        <p:nvSpPr>
          <p:cNvPr id="4" name="Shape 2"/>
          <p:cNvSpPr/>
          <p:nvPr/>
        </p:nvSpPr>
        <p:spPr>
          <a:xfrm>
            <a:off x="502920" y="1261872"/>
            <a:ext cx="11201400" cy="0"/>
          </a:xfrm>
          <a:prstGeom prst="line">
            <a:avLst/>
          </a:prstGeom>
          <a:noFill/>
          <a:ln w="15240">
            <a:solidFill>
              <a:srgbClr val="D8CDB6"/>
            </a:solidFill>
            <a:prstDash val="solid"/>
          </a:ln>
        </p:spPr>
        <p:txBody>
          <a:bodyPr/>
          <a:lstStyle/>
          <a:p>
            <a:endParaRPr lang="en-US"/>
          </a:p>
        </p:txBody>
      </p:sp>
      <p:sp>
        <p:nvSpPr>
          <p:cNvPr id="8" name="Text 6"/>
          <p:cNvSpPr/>
          <p:nvPr/>
        </p:nvSpPr>
        <p:spPr>
          <a:xfrm>
            <a:off x="1240085" y="1689500"/>
            <a:ext cx="4810760" cy="566928"/>
          </a:xfrm>
          <a:prstGeom prst="rect">
            <a:avLst/>
          </a:prstGeom>
          <a:noFill/>
          <a:ln/>
        </p:spPr>
        <p:txBody>
          <a:bodyPr wrap="square" lIns="508" tIns="508" rIns="508" bIns="508" rtlCol="0" anchor="ctr">
            <a:normAutofit fontScale="92500"/>
          </a:bodyPr>
          <a:lstStyle/>
          <a:p>
            <a:pPr marL="0" indent="0">
              <a:buNone/>
            </a:pPr>
            <a:r>
              <a:rPr lang="en-US" sz="3600" b="1" dirty="0">
                <a:ea typeface="Aptos Display" pitchFamily="34" charset="-122"/>
                <a:cs typeface="Aptos Display" pitchFamily="34" charset="-120"/>
              </a:rPr>
              <a:t>Character Development</a:t>
            </a:r>
            <a:endParaRPr lang="en-US" sz="3600" dirty="0"/>
          </a:p>
        </p:txBody>
      </p:sp>
      <p:sp>
        <p:nvSpPr>
          <p:cNvPr id="9" name="Text 7"/>
          <p:cNvSpPr/>
          <p:nvPr/>
        </p:nvSpPr>
        <p:spPr>
          <a:xfrm>
            <a:off x="1240085" y="2707960"/>
            <a:ext cx="4810759" cy="566928"/>
          </a:xfrm>
          <a:prstGeom prst="rect">
            <a:avLst/>
          </a:prstGeom>
          <a:noFill/>
          <a:ln/>
        </p:spPr>
        <p:txBody>
          <a:bodyPr wrap="square" lIns="508" tIns="508" rIns="508" bIns="508" rtlCol="0" anchor="ctr">
            <a:normAutofit/>
          </a:bodyPr>
          <a:lstStyle/>
          <a:p>
            <a:pPr marL="0" indent="0">
              <a:buNone/>
            </a:pPr>
            <a:r>
              <a:rPr lang="en-US" sz="3600" b="1" dirty="0">
                <a:ea typeface="Aptos Display" pitchFamily="34" charset="-122"/>
                <a:cs typeface="Aptos Display" pitchFamily="34" charset="-120"/>
              </a:rPr>
              <a:t>Citizenship Training</a:t>
            </a:r>
            <a:endParaRPr lang="en-US" sz="3600" dirty="0"/>
          </a:p>
        </p:txBody>
      </p:sp>
      <p:sp>
        <p:nvSpPr>
          <p:cNvPr id="10" name="Text 8"/>
          <p:cNvSpPr/>
          <p:nvPr/>
        </p:nvSpPr>
        <p:spPr>
          <a:xfrm>
            <a:off x="1240085" y="3694161"/>
            <a:ext cx="2880360" cy="566928"/>
          </a:xfrm>
          <a:prstGeom prst="rect">
            <a:avLst/>
          </a:prstGeom>
          <a:noFill/>
          <a:ln/>
        </p:spPr>
        <p:txBody>
          <a:bodyPr wrap="square" lIns="508" tIns="508" rIns="508" bIns="508" rtlCol="0" anchor="ctr">
            <a:normAutofit/>
          </a:bodyPr>
          <a:lstStyle/>
          <a:p>
            <a:pPr marL="0" indent="0">
              <a:buNone/>
            </a:pPr>
            <a:r>
              <a:rPr lang="en-US" sz="3600" b="1" dirty="0">
                <a:ea typeface="Aptos Display" pitchFamily="34" charset="-122"/>
                <a:cs typeface="Aptos Display" pitchFamily="34" charset="-120"/>
              </a:rPr>
              <a:t>Leadership</a:t>
            </a:r>
            <a:endParaRPr lang="en-US" sz="3600" dirty="0"/>
          </a:p>
        </p:txBody>
      </p:sp>
      <p:sp>
        <p:nvSpPr>
          <p:cNvPr id="16" name="Text 14"/>
          <p:cNvSpPr/>
          <p:nvPr/>
        </p:nvSpPr>
        <p:spPr>
          <a:xfrm>
            <a:off x="502920" y="6510528"/>
            <a:ext cx="4206240" cy="201168"/>
          </a:xfrm>
          <a:prstGeom prst="rect">
            <a:avLst/>
          </a:prstGeom>
          <a:noFill/>
          <a:ln/>
        </p:spPr>
        <p:txBody>
          <a:bodyPr wrap="square" lIns="0" tIns="0" rIns="0" bIns="0" rtlCol="0" anchor="ctr"/>
          <a:lstStyle/>
          <a:p>
            <a:pPr marL="0" indent="0">
              <a:buNone/>
            </a:pPr>
            <a:r>
              <a:rPr lang="en-US" sz="750" dirty="0">
                <a:solidFill>
                  <a:srgbClr val="777777"/>
                </a:solidFill>
              </a:rPr>
              <a:t>Troop 447 Adult Leader Expectations</a:t>
            </a:r>
            <a:endParaRPr lang="en-US" sz="750" dirty="0"/>
          </a:p>
        </p:txBody>
      </p:sp>
      <p:sp>
        <p:nvSpPr>
          <p:cNvPr id="17" name="Text 8">
            <a:extLst>
              <a:ext uri="{FF2B5EF4-FFF2-40B4-BE49-F238E27FC236}">
                <a16:creationId xmlns:a16="http://schemas.microsoft.com/office/drawing/2014/main" id="{908A75F6-AF28-1724-40E0-24EA629F70FC}"/>
              </a:ext>
            </a:extLst>
          </p:cNvPr>
          <p:cNvSpPr/>
          <p:nvPr/>
        </p:nvSpPr>
        <p:spPr>
          <a:xfrm>
            <a:off x="1240085" y="4694536"/>
            <a:ext cx="6887917" cy="566928"/>
          </a:xfrm>
          <a:prstGeom prst="rect">
            <a:avLst/>
          </a:prstGeom>
          <a:noFill/>
          <a:ln/>
        </p:spPr>
        <p:txBody>
          <a:bodyPr wrap="square" lIns="508" tIns="508" rIns="508" bIns="508" rtlCol="0" anchor="ctr">
            <a:normAutofit/>
          </a:bodyPr>
          <a:lstStyle/>
          <a:p>
            <a:pPr marL="0" indent="0">
              <a:buNone/>
            </a:pPr>
            <a:r>
              <a:rPr lang="en-US" sz="3600" b="1" dirty="0">
                <a:ea typeface="Aptos Display" pitchFamily="34" charset="-122"/>
                <a:cs typeface="Aptos Display" pitchFamily="34" charset="-120"/>
              </a:rPr>
              <a:t>Mental and Physical Fitness</a:t>
            </a:r>
            <a:endParaRPr lang="en-US" sz="3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F784E-2EDE-8F68-BF2B-5D2264387CB6}"/>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0DC32F0E-EEF5-04B4-5699-F7F8E5A2F840}"/>
              </a:ext>
            </a:extLst>
          </p:cNvPr>
          <p:cNvSpPr/>
          <p:nvPr/>
        </p:nvSpPr>
        <p:spPr>
          <a:xfrm>
            <a:off x="502920" y="320039"/>
            <a:ext cx="8046720" cy="841245"/>
          </a:xfrm>
          <a:prstGeom prst="rect">
            <a:avLst/>
          </a:prstGeom>
          <a:noFill/>
          <a:ln/>
        </p:spPr>
        <p:txBody>
          <a:bodyPr wrap="square" lIns="0" tIns="0" rIns="0" bIns="0" rtlCol="0" anchor="ctr"/>
          <a:lstStyle/>
          <a:p>
            <a:pPr marL="0" indent="0">
              <a:buNone/>
            </a:pPr>
            <a:r>
              <a:rPr lang="en-US" sz="4000" b="1" dirty="0">
                <a:solidFill>
                  <a:srgbClr val="2F5D27"/>
                </a:solidFill>
                <a:latin typeface="Aptos Display" pitchFamily="34" charset="0"/>
                <a:ea typeface="Aptos Display" pitchFamily="34" charset="-122"/>
                <a:cs typeface="Aptos Display" pitchFamily="34" charset="-120"/>
              </a:rPr>
              <a:t>1st Method: Adult Association</a:t>
            </a:r>
            <a:endParaRPr lang="en-US" sz="4000" dirty="0"/>
          </a:p>
        </p:txBody>
      </p:sp>
      <p:sp>
        <p:nvSpPr>
          <p:cNvPr id="4" name="Shape 2">
            <a:extLst>
              <a:ext uri="{FF2B5EF4-FFF2-40B4-BE49-F238E27FC236}">
                <a16:creationId xmlns:a16="http://schemas.microsoft.com/office/drawing/2014/main" id="{8071AF7E-E889-8A3F-1734-0E2B6BAD1EDC}"/>
              </a:ext>
            </a:extLst>
          </p:cNvPr>
          <p:cNvSpPr/>
          <p:nvPr/>
        </p:nvSpPr>
        <p:spPr>
          <a:xfrm>
            <a:off x="502920" y="1261872"/>
            <a:ext cx="11201400" cy="0"/>
          </a:xfrm>
          <a:prstGeom prst="line">
            <a:avLst/>
          </a:prstGeom>
          <a:noFill/>
          <a:ln w="15240">
            <a:solidFill>
              <a:srgbClr val="D8CDB6"/>
            </a:solidFill>
            <a:prstDash val="solid"/>
          </a:ln>
        </p:spPr>
        <p:txBody>
          <a:bodyPr/>
          <a:lstStyle/>
          <a:p>
            <a:endParaRPr lang="en-US"/>
          </a:p>
        </p:txBody>
      </p:sp>
      <p:sp>
        <p:nvSpPr>
          <p:cNvPr id="8" name="Text 6">
            <a:extLst>
              <a:ext uri="{FF2B5EF4-FFF2-40B4-BE49-F238E27FC236}">
                <a16:creationId xmlns:a16="http://schemas.microsoft.com/office/drawing/2014/main" id="{B5C80EDF-808F-333A-5155-4E3C36499A54}"/>
              </a:ext>
            </a:extLst>
          </p:cNvPr>
          <p:cNvSpPr/>
          <p:nvPr/>
        </p:nvSpPr>
        <p:spPr>
          <a:xfrm>
            <a:off x="777240" y="1600200"/>
            <a:ext cx="2788920" cy="566928"/>
          </a:xfrm>
          <a:prstGeom prst="rect">
            <a:avLst/>
          </a:prstGeom>
          <a:noFill/>
          <a:ln/>
        </p:spPr>
        <p:txBody>
          <a:bodyPr wrap="square" lIns="508" tIns="508" rIns="508" bIns="508" rtlCol="0" anchor="ctr">
            <a:normAutofit lnSpcReduction="10000"/>
          </a:bodyPr>
          <a:lstStyle/>
          <a:p>
            <a:pPr marL="0" indent="0" algn="ctr">
              <a:buNone/>
            </a:pPr>
            <a:r>
              <a:rPr lang="en-US" sz="3800" b="1" dirty="0">
                <a:solidFill>
                  <a:srgbClr val="2F5D27"/>
                </a:solidFill>
                <a:latin typeface="Aptos Display" pitchFamily="34" charset="0"/>
                <a:ea typeface="Aptos Display" pitchFamily="34" charset="-122"/>
                <a:cs typeface="Aptos Display" pitchFamily="34" charset="-120"/>
              </a:rPr>
              <a:t>Scoutmaster</a:t>
            </a:r>
            <a:endParaRPr lang="en-US" sz="3800" dirty="0"/>
          </a:p>
        </p:txBody>
      </p:sp>
      <p:sp>
        <p:nvSpPr>
          <p:cNvPr id="9" name="Text 7">
            <a:extLst>
              <a:ext uri="{FF2B5EF4-FFF2-40B4-BE49-F238E27FC236}">
                <a16:creationId xmlns:a16="http://schemas.microsoft.com/office/drawing/2014/main" id="{6E4DD4BC-1897-3271-EA18-F07E0B5DA51B}"/>
              </a:ext>
            </a:extLst>
          </p:cNvPr>
          <p:cNvSpPr/>
          <p:nvPr/>
        </p:nvSpPr>
        <p:spPr>
          <a:xfrm>
            <a:off x="4617720" y="1600200"/>
            <a:ext cx="1828800" cy="566928"/>
          </a:xfrm>
          <a:prstGeom prst="rect">
            <a:avLst/>
          </a:prstGeom>
          <a:noFill/>
          <a:ln/>
        </p:spPr>
        <p:txBody>
          <a:bodyPr wrap="square" lIns="508" tIns="508" rIns="508" bIns="508" rtlCol="0" anchor="ctr">
            <a:normAutofit lnSpcReduction="10000"/>
          </a:bodyPr>
          <a:lstStyle/>
          <a:p>
            <a:pPr marL="0" indent="0" algn="ctr">
              <a:buNone/>
            </a:pPr>
            <a:r>
              <a:rPr lang="en-US" sz="3800" b="1" dirty="0">
                <a:solidFill>
                  <a:srgbClr val="2F5D27"/>
                </a:solidFill>
                <a:latin typeface="Aptos Display" pitchFamily="34" charset="0"/>
                <a:ea typeface="Aptos Display" pitchFamily="34" charset="-122"/>
                <a:cs typeface="Aptos Display" pitchFamily="34" charset="-120"/>
              </a:rPr>
              <a:t>ASMs</a:t>
            </a:r>
            <a:endParaRPr lang="en-US" sz="3800" dirty="0"/>
          </a:p>
        </p:txBody>
      </p:sp>
      <p:sp>
        <p:nvSpPr>
          <p:cNvPr id="10" name="Text 8">
            <a:extLst>
              <a:ext uri="{FF2B5EF4-FFF2-40B4-BE49-F238E27FC236}">
                <a16:creationId xmlns:a16="http://schemas.microsoft.com/office/drawing/2014/main" id="{8BF061F0-B7A5-5AE2-07A1-8B3379DF6C75}"/>
              </a:ext>
            </a:extLst>
          </p:cNvPr>
          <p:cNvSpPr/>
          <p:nvPr/>
        </p:nvSpPr>
        <p:spPr>
          <a:xfrm>
            <a:off x="7635240" y="1600200"/>
            <a:ext cx="2880360" cy="566928"/>
          </a:xfrm>
          <a:prstGeom prst="rect">
            <a:avLst/>
          </a:prstGeom>
          <a:noFill/>
          <a:ln/>
        </p:spPr>
        <p:txBody>
          <a:bodyPr wrap="square" lIns="508" tIns="508" rIns="508" bIns="508" rtlCol="0" anchor="ctr">
            <a:normAutofit lnSpcReduction="10000"/>
          </a:bodyPr>
          <a:lstStyle/>
          <a:p>
            <a:pPr marL="0" indent="0" algn="ctr">
              <a:buNone/>
            </a:pPr>
            <a:r>
              <a:rPr lang="en-US" sz="3800" b="1" dirty="0">
                <a:solidFill>
                  <a:srgbClr val="2F5D27"/>
                </a:solidFill>
                <a:latin typeface="Aptos Display" pitchFamily="34" charset="0"/>
                <a:ea typeface="Aptos Display" pitchFamily="34" charset="-122"/>
                <a:cs typeface="Aptos Display" pitchFamily="34" charset="-120"/>
              </a:rPr>
              <a:t>Committee</a:t>
            </a:r>
            <a:endParaRPr lang="en-US" sz="3800" dirty="0"/>
          </a:p>
        </p:txBody>
      </p:sp>
      <p:sp>
        <p:nvSpPr>
          <p:cNvPr id="11" name="Text 9">
            <a:extLst>
              <a:ext uri="{FF2B5EF4-FFF2-40B4-BE49-F238E27FC236}">
                <a16:creationId xmlns:a16="http://schemas.microsoft.com/office/drawing/2014/main" id="{3765C4F3-4EA9-31C5-1BB0-8A7990CF9D43}"/>
              </a:ext>
            </a:extLst>
          </p:cNvPr>
          <p:cNvSpPr/>
          <p:nvPr/>
        </p:nvSpPr>
        <p:spPr>
          <a:xfrm>
            <a:off x="713232" y="2487167"/>
            <a:ext cx="3246120" cy="2854615"/>
          </a:xfrm>
          <a:prstGeom prst="rect">
            <a:avLst/>
          </a:prstGeom>
          <a:noFill/>
          <a:ln/>
        </p:spPr>
        <p:txBody>
          <a:bodyPr wrap="square" lIns="635" tIns="635" rIns="635" bIns="635" rtlCol="0" anchor="t">
            <a:noAutofit/>
          </a:bodyPr>
          <a:lstStyle/>
          <a:p>
            <a:pPr marL="0" indent="0">
              <a:buNone/>
            </a:pPr>
            <a:r>
              <a:rPr lang="en-US" dirty="0"/>
              <a:t>• Ensure the troop achieves the aims of scouting</a:t>
            </a:r>
          </a:p>
          <a:p>
            <a:r>
              <a:rPr lang="en-US" dirty="0"/>
              <a:t>• Train &amp; guide youth leaders</a:t>
            </a:r>
            <a:br>
              <a:rPr lang="en-US" dirty="0"/>
            </a:br>
            <a:r>
              <a:rPr lang="en-US" dirty="0"/>
              <a:t>• Work closely with committee</a:t>
            </a:r>
            <a:br>
              <a:rPr lang="en-US" dirty="0"/>
            </a:br>
            <a:r>
              <a:rPr lang="en-US" dirty="0"/>
              <a:t>• Oversees adherence to Scouting standards, safety protocols, and policies</a:t>
            </a:r>
          </a:p>
          <a:p>
            <a:r>
              <a:rPr lang="en-US" dirty="0"/>
              <a:t>• Set a good example</a:t>
            </a:r>
          </a:p>
          <a:p>
            <a:r>
              <a:rPr lang="en-US" dirty="0"/>
              <a:t>• Show and help develop Scout spirit</a:t>
            </a:r>
          </a:p>
        </p:txBody>
      </p:sp>
      <p:sp>
        <p:nvSpPr>
          <p:cNvPr id="12" name="Text 10">
            <a:extLst>
              <a:ext uri="{FF2B5EF4-FFF2-40B4-BE49-F238E27FC236}">
                <a16:creationId xmlns:a16="http://schemas.microsoft.com/office/drawing/2014/main" id="{307011F9-4FE0-073B-55F1-E881DFF91673}"/>
              </a:ext>
            </a:extLst>
          </p:cNvPr>
          <p:cNvSpPr/>
          <p:nvPr/>
        </p:nvSpPr>
        <p:spPr>
          <a:xfrm>
            <a:off x="4160520" y="2487167"/>
            <a:ext cx="3246120" cy="2304279"/>
          </a:xfrm>
          <a:prstGeom prst="rect">
            <a:avLst/>
          </a:prstGeom>
          <a:noFill/>
          <a:ln/>
        </p:spPr>
        <p:txBody>
          <a:bodyPr wrap="square" lIns="635" tIns="635" rIns="635" bIns="635" rtlCol="0" anchor="t">
            <a:normAutofit/>
          </a:bodyPr>
          <a:lstStyle/>
          <a:p>
            <a:r>
              <a:rPr lang="en-US" dirty="0"/>
              <a:t>• Work with SM and SPL to ensure adequate planning of meetings</a:t>
            </a:r>
            <a:br>
              <a:rPr lang="en-US" dirty="0"/>
            </a:br>
            <a:r>
              <a:rPr lang="en-US" dirty="0"/>
              <a:t>• Monitor troop meetings /outings</a:t>
            </a:r>
            <a:br>
              <a:rPr lang="en-US" dirty="0"/>
            </a:br>
            <a:r>
              <a:rPr lang="en-US" dirty="0"/>
              <a:t>• Demonstrate servant leadership • Set a good example</a:t>
            </a:r>
          </a:p>
          <a:p>
            <a:r>
              <a:rPr lang="en-US" dirty="0"/>
              <a:t>• Show and help develop Scout spirit</a:t>
            </a:r>
          </a:p>
          <a:p>
            <a:pPr marL="0" indent="0">
              <a:buNone/>
            </a:pPr>
            <a:endParaRPr lang="en-US" dirty="0"/>
          </a:p>
        </p:txBody>
      </p:sp>
      <p:sp>
        <p:nvSpPr>
          <p:cNvPr id="13" name="Text 11">
            <a:extLst>
              <a:ext uri="{FF2B5EF4-FFF2-40B4-BE49-F238E27FC236}">
                <a16:creationId xmlns:a16="http://schemas.microsoft.com/office/drawing/2014/main" id="{34AABD1F-D44F-3AEA-A293-E5203F6BB5DD}"/>
              </a:ext>
            </a:extLst>
          </p:cNvPr>
          <p:cNvSpPr/>
          <p:nvPr/>
        </p:nvSpPr>
        <p:spPr>
          <a:xfrm>
            <a:off x="7635240" y="2487168"/>
            <a:ext cx="3474720" cy="1965960"/>
          </a:xfrm>
          <a:prstGeom prst="rect">
            <a:avLst/>
          </a:prstGeom>
          <a:noFill/>
          <a:ln/>
        </p:spPr>
        <p:txBody>
          <a:bodyPr wrap="square" lIns="635" tIns="635" rIns="635" bIns="635" rtlCol="0" anchor="t">
            <a:normAutofit/>
          </a:bodyPr>
          <a:lstStyle/>
          <a:p>
            <a:pPr marL="0" indent="0">
              <a:buNone/>
            </a:pPr>
            <a:r>
              <a:rPr lang="en-US" dirty="0"/>
              <a:t>• Manages administration, finance, advancement, and logistics</a:t>
            </a:r>
            <a:br>
              <a:rPr lang="en-US" dirty="0"/>
            </a:br>
            <a:r>
              <a:rPr lang="en-US" dirty="0"/>
              <a:t>• Assists with the program selected by youth leaders</a:t>
            </a:r>
            <a:br>
              <a:rPr lang="en-US" dirty="0"/>
            </a:br>
            <a:r>
              <a:rPr lang="en-US" dirty="0"/>
              <a:t>• Ensures the troop's ongoing sustainability behind the scenes</a:t>
            </a:r>
          </a:p>
        </p:txBody>
      </p:sp>
      <p:sp>
        <p:nvSpPr>
          <p:cNvPr id="14" name="Shape 12">
            <a:extLst>
              <a:ext uri="{FF2B5EF4-FFF2-40B4-BE49-F238E27FC236}">
                <a16:creationId xmlns:a16="http://schemas.microsoft.com/office/drawing/2014/main" id="{9569EC2B-5420-CEEB-2F7B-CD733BF24932}"/>
              </a:ext>
            </a:extLst>
          </p:cNvPr>
          <p:cNvSpPr/>
          <p:nvPr/>
        </p:nvSpPr>
        <p:spPr>
          <a:xfrm>
            <a:off x="2171700" y="5670973"/>
            <a:ext cx="7680960" cy="0"/>
          </a:xfrm>
          <a:prstGeom prst="line">
            <a:avLst/>
          </a:prstGeom>
          <a:noFill/>
          <a:ln w="25400">
            <a:solidFill>
              <a:srgbClr val="D8CDB6"/>
            </a:solidFill>
            <a:prstDash val="solid"/>
          </a:ln>
        </p:spPr>
        <p:txBody>
          <a:bodyPr/>
          <a:lstStyle/>
          <a:p>
            <a:endParaRPr lang="en-US"/>
          </a:p>
        </p:txBody>
      </p:sp>
      <p:sp>
        <p:nvSpPr>
          <p:cNvPr id="15" name="Text 13">
            <a:extLst>
              <a:ext uri="{FF2B5EF4-FFF2-40B4-BE49-F238E27FC236}">
                <a16:creationId xmlns:a16="http://schemas.microsoft.com/office/drawing/2014/main" id="{3D4B5DF8-285B-83E5-51A5-154591AB4DC4}"/>
              </a:ext>
            </a:extLst>
          </p:cNvPr>
          <p:cNvSpPr/>
          <p:nvPr/>
        </p:nvSpPr>
        <p:spPr>
          <a:xfrm>
            <a:off x="993422" y="5797295"/>
            <a:ext cx="9776178" cy="384048"/>
          </a:xfrm>
          <a:prstGeom prst="rect">
            <a:avLst/>
          </a:prstGeom>
          <a:noFill/>
          <a:ln/>
        </p:spPr>
        <p:txBody>
          <a:bodyPr wrap="square" lIns="0" tIns="0" rIns="0" bIns="0" rtlCol="0" anchor="ctr"/>
          <a:lstStyle/>
          <a:p>
            <a:pPr marL="0" indent="0" algn="ctr">
              <a:buNone/>
            </a:pPr>
            <a:r>
              <a:rPr lang="en-US" sz="2400" b="1" dirty="0">
                <a:solidFill>
                  <a:srgbClr val="2F5D27"/>
                </a:solidFill>
              </a:rPr>
              <a:t>One team — different responsibilities — shared purpose</a:t>
            </a:r>
            <a:endParaRPr lang="en-US" sz="2400" dirty="0"/>
          </a:p>
        </p:txBody>
      </p:sp>
      <p:sp>
        <p:nvSpPr>
          <p:cNvPr id="16" name="Text 14">
            <a:extLst>
              <a:ext uri="{FF2B5EF4-FFF2-40B4-BE49-F238E27FC236}">
                <a16:creationId xmlns:a16="http://schemas.microsoft.com/office/drawing/2014/main" id="{5FC7FA53-9786-AFFC-2FF2-D64D7482FF77}"/>
              </a:ext>
            </a:extLst>
          </p:cNvPr>
          <p:cNvSpPr/>
          <p:nvPr/>
        </p:nvSpPr>
        <p:spPr>
          <a:xfrm>
            <a:off x="502920" y="6510528"/>
            <a:ext cx="4206240" cy="201168"/>
          </a:xfrm>
          <a:prstGeom prst="rect">
            <a:avLst/>
          </a:prstGeom>
          <a:noFill/>
          <a:ln/>
        </p:spPr>
        <p:txBody>
          <a:bodyPr wrap="square" lIns="0" tIns="0" rIns="0" bIns="0" rtlCol="0" anchor="ctr"/>
          <a:lstStyle/>
          <a:p>
            <a:pPr marL="0" indent="0">
              <a:buNone/>
            </a:pPr>
            <a:r>
              <a:rPr lang="en-US" sz="750" dirty="0">
                <a:solidFill>
                  <a:srgbClr val="777777"/>
                </a:solidFill>
              </a:rPr>
              <a:t>Troop 447 Adult Leader Expectations</a:t>
            </a:r>
            <a:endParaRPr lang="en-US" sz="750" dirty="0"/>
          </a:p>
        </p:txBody>
      </p:sp>
    </p:spTree>
    <p:extLst>
      <p:ext uri="{BB962C8B-B14F-4D97-AF65-F5344CB8AC3E}">
        <p14:creationId xmlns:p14="http://schemas.microsoft.com/office/powerpoint/2010/main" val="3462721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02920" y="320039"/>
            <a:ext cx="8046720" cy="768093"/>
          </a:xfrm>
          <a:prstGeom prst="rect">
            <a:avLst/>
          </a:prstGeom>
          <a:noFill/>
          <a:ln/>
        </p:spPr>
        <p:txBody>
          <a:bodyPr wrap="square" lIns="0" tIns="0" rIns="0" bIns="0" rtlCol="0" anchor="ctr"/>
          <a:lstStyle/>
          <a:p>
            <a:pPr marL="0" indent="0">
              <a:buNone/>
            </a:pPr>
            <a:r>
              <a:rPr lang="en-US" sz="4000" b="1" dirty="0">
                <a:solidFill>
                  <a:srgbClr val="2F5D27"/>
                </a:solidFill>
                <a:latin typeface="Aptos Display" pitchFamily="34" charset="0"/>
                <a:ea typeface="Aptos Display" pitchFamily="34" charset="-122"/>
                <a:cs typeface="Aptos Display" pitchFamily="34" charset="-120"/>
              </a:rPr>
              <a:t>What is “Scout-led”?</a:t>
            </a:r>
            <a:endParaRPr lang="en-US" sz="4000" dirty="0"/>
          </a:p>
        </p:txBody>
      </p:sp>
      <p:sp>
        <p:nvSpPr>
          <p:cNvPr id="3" name="Text 1"/>
          <p:cNvSpPr/>
          <p:nvPr/>
        </p:nvSpPr>
        <p:spPr>
          <a:xfrm>
            <a:off x="502920" y="1617641"/>
            <a:ext cx="9875520" cy="320040"/>
          </a:xfrm>
          <a:prstGeom prst="rect">
            <a:avLst/>
          </a:prstGeom>
          <a:noFill/>
          <a:ln/>
        </p:spPr>
        <p:txBody>
          <a:bodyPr wrap="square" lIns="0" tIns="0" rIns="0" bIns="0" rtlCol="0" anchor="ctr"/>
          <a:lstStyle/>
          <a:p>
            <a:pPr marL="0" indent="0">
              <a:buNone/>
            </a:pPr>
            <a:r>
              <a:rPr lang="en-US" b="1" dirty="0"/>
              <a:t>Scouts lead the program; adults provide structure, resources, coaching, and safety.</a:t>
            </a:r>
          </a:p>
        </p:txBody>
      </p:sp>
      <p:sp>
        <p:nvSpPr>
          <p:cNvPr id="4" name="Shape 2"/>
          <p:cNvSpPr/>
          <p:nvPr/>
        </p:nvSpPr>
        <p:spPr>
          <a:xfrm>
            <a:off x="502920" y="1261872"/>
            <a:ext cx="11201400" cy="0"/>
          </a:xfrm>
          <a:prstGeom prst="line">
            <a:avLst/>
          </a:prstGeom>
          <a:noFill/>
          <a:ln w="15240">
            <a:solidFill>
              <a:srgbClr val="D8CDB6"/>
            </a:solidFill>
            <a:prstDash val="solid"/>
          </a:ln>
        </p:spPr>
        <p:txBody>
          <a:bodyPr/>
          <a:lstStyle/>
          <a:p>
            <a:endParaRPr lang="en-US"/>
          </a:p>
        </p:txBody>
      </p:sp>
      <p:sp>
        <p:nvSpPr>
          <p:cNvPr id="8" name="Text 6"/>
          <p:cNvSpPr/>
          <p:nvPr/>
        </p:nvSpPr>
        <p:spPr>
          <a:xfrm>
            <a:off x="676656" y="2505456"/>
            <a:ext cx="2834640" cy="411480"/>
          </a:xfrm>
          <a:prstGeom prst="rect">
            <a:avLst/>
          </a:prstGeom>
          <a:noFill/>
          <a:ln/>
        </p:spPr>
        <p:txBody>
          <a:bodyPr wrap="square" lIns="0" tIns="0" rIns="0" bIns="0" rtlCol="0" anchor="ctr"/>
          <a:lstStyle/>
          <a:p>
            <a:pPr marL="0" indent="0" algn="ctr">
              <a:buNone/>
            </a:pPr>
            <a:r>
              <a:rPr lang="en-US" sz="2600" b="1" dirty="0">
                <a:solidFill>
                  <a:srgbClr val="2F5D27"/>
                </a:solidFill>
              </a:rPr>
              <a:t>Scouts</a:t>
            </a:r>
            <a:endParaRPr lang="en-US" sz="2600" dirty="0"/>
          </a:p>
        </p:txBody>
      </p:sp>
      <p:sp>
        <p:nvSpPr>
          <p:cNvPr id="9" name="Text 7"/>
          <p:cNvSpPr/>
          <p:nvPr/>
        </p:nvSpPr>
        <p:spPr>
          <a:xfrm>
            <a:off x="8494776" y="2505456"/>
            <a:ext cx="2834640" cy="411480"/>
          </a:xfrm>
          <a:prstGeom prst="rect">
            <a:avLst/>
          </a:prstGeom>
          <a:noFill/>
          <a:ln/>
        </p:spPr>
        <p:txBody>
          <a:bodyPr wrap="square" lIns="0" tIns="0" rIns="0" bIns="0" rtlCol="0" anchor="ctr"/>
          <a:lstStyle/>
          <a:p>
            <a:pPr marL="0" indent="0" algn="ctr">
              <a:buNone/>
            </a:pPr>
            <a:r>
              <a:rPr lang="en-US" sz="2600" b="1" dirty="0">
                <a:solidFill>
                  <a:srgbClr val="2F5D27"/>
                </a:solidFill>
              </a:rPr>
              <a:t>Adults</a:t>
            </a:r>
            <a:endParaRPr lang="en-US" sz="2600" dirty="0"/>
          </a:p>
        </p:txBody>
      </p:sp>
      <p:sp>
        <p:nvSpPr>
          <p:cNvPr id="10" name="Text 8"/>
          <p:cNvSpPr/>
          <p:nvPr/>
        </p:nvSpPr>
        <p:spPr>
          <a:xfrm>
            <a:off x="676656" y="3145536"/>
            <a:ext cx="2834640" cy="320040"/>
          </a:xfrm>
          <a:prstGeom prst="rect">
            <a:avLst/>
          </a:prstGeom>
          <a:noFill/>
          <a:ln/>
        </p:spPr>
        <p:txBody>
          <a:bodyPr wrap="square" lIns="0" tIns="0" rIns="0" bIns="0" rtlCol="0" anchor="ctr"/>
          <a:lstStyle/>
          <a:p>
            <a:pPr marL="0" indent="0" algn="ctr">
              <a:buNone/>
            </a:pPr>
            <a:r>
              <a:rPr lang="en-US" sz="1600" dirty="0">
                <a:solidFill>
                  <a:srgbClr val="1F2A1F"/>
                </a:solidFill>
              </a:rPr>
              <a:t>plan • organize • execute</a:t>
            </a:r>
            <a:endParaRPr lang="en-US" sz="1600" dirty="0"/>
          </a:p>
        </p:txBody>
      </p:sp>
      <p:sp>
        <p:nvSpPr>
          <p:cNvPr id="11" name="Text 9"/>
          <p:cNvSpPr/>
          <p:nvPr/>
        </p:nvSpPr>
        <p:spPr>
          <a:xfrm>
            <a:off x="8494776" y="3145536"/>
            <a:ext cx="2834640" cy="320040"/>
          </a:xfrm>
          <a:prstGeom prst="rect">
            <a:avLst/>
          </a:prstGeom>
          <a:noFill/>
          <a:ln/>
        </p:spPr>
        <p:txBody>
          <a:bodyPr wrap="square" lIns="0" tIns="0" rIns="0" bIns="0" rtlCol="0" anchor="ctr"/>
          <a:lstStyle/>
          <a:p>
            <a:pPr marL="0" indent="0" algn="ctr">
              <a:buNone/>
            </a:pPr>
            <a:r>
              <a:rPr lang="en-US" sz="1600" dirty="0">
                <a:solidFill>
                  <a:srgbClr val="1F2A1F"/>
                </a:solidFill>
              </a:rPr>
              <a:t>coach • guide • support</a:t>
            </a:r>
            <a:endParaRPr lang="en-US" sz="1600" dirty="0"/>
          </a:p>
        </p:txBody>
      </p:sp>
      <p:sp>
        <p:nvSpPr>
          <p:cNvPr id="12" name="Shape 10"/>
          <p:cNvSpPr/>
          <p:nvPr/>
        </p:nvSpPr>
        <p:spPr>
          <a:xfrm>
            <a:off x="3557016" y="3054096"/>
            <a:ext cx="4800600" cy="0"/>
          </a:xfrm>
          <a:prstGeom prst="line">
            <a:avLst/>
          </a:prstGeom>
          <a:noFill/>
          <a:ln w="38100">
            <a:solidFill>
              <a:srgbClr val="B99A45"/>
            </a:solidFill>
            <a:prstDash val="solid"/>
            <a:tailEnd type="triangle"/>
          </a:ln>
        </p:spPr>
        <p:txBody>
          <a:bodyPr/>
          <a:lstStyle/>
          <a:p>
            <a:endParaRPr lang="en-US"/>
          </a:p>
        </p:txBody>
      </p:sp>
      <p:sp>
        <p:nvSpPr>
          <p:cNvPr id="13" name="Text 11"/>
          <p:cNvSpPr/>
          <p:nvPr/>
        </p:nvSpPr>
        <p:spPr>
          <a:xfrm>
            <a:off x="4059936" y="2295144"/>
            <a:ext cx="3794760" cy="320040"/>
          </a:xfrm>
          <a:prstGeom prst="rect">
            <a:avLst/>
          </a:prstGeom>
          <a:noFill/>
          <a:ln/>
        </p:spPr>
        <p:txBody>
          <a:bodyPr wrap="square" lIns="0" tIns="0" rIns="0" bIns="0" rtlCol="0" anchor="ctr"/>
          <a:lstStyle/>
          <a:p>
            <a:pPr marL="0" indent="0" algn="ctr">
              <a:buNone/>
            </a:pPr>
            <a:r>
              <a:rPr lang="en-US" sz="1800" b="1" dirty="0">
                <a:solidFill>
                  <a:srgbClr val="1F2A1F"/>
                </a:solidFill>
              </a:rPr>
              <a:t>Troop meetings</a:t>
            </a:r>
            <a:endParaRPr lang="en-US" sz="1800" dirty="0"/>
          </a:p>
        </p:txBody>
      </p:sp>
      <p:sp>
        <p:nvSpPr>
          <p:cNvPr id="14" name="Text 12"/>
          <p:cNvSpPr/>
          <p:nvPr/>
        </p:nvSpPr>
        <p:spPr>
          <a:xfrm>
            <a:off x="4059936" y="2688336"/>
            <a:ext cx="3794760" cy="320040"/>
          </a:xfrm>
          <a:prstGeom prst="rect">
            <a:avLst/>
          </a:prstGeom>
          <a:noFill/>
          <a:ln/>
        </p:spPr>
        <p:txBody>
          <a:bodyPr wrap="square" lIns="0" tIns="0" rIns="0" bIns="0" rtlCol="0" anchor="ctr"/>
          <a:lstStyle/>
          <a:p>
            <a:pPr marL="0" indent="0" algn="ctr">
              <a:buNone/>
            </a:pPr>
            <a:r>
              <a:rPr lang="en-US" sz="1800" b="1" dirty="0">
                <a:solidFill>
                  <a:srgbClr val="1F2A1F"/>
                </a:solidFill>
              </a:rPr>
              <a:t>Outings &amp; events</a:t>
            </a:r>
            <a:endParaRPr lang="en-US" sz="1800" dirty="0"/>
          </a:p>
        </p:txBody>
      </p:sp>
      <p:sp>
        <p:nvSpPr>
          <p:cNvPr id="15" name="Text 13"/>
          <p:cNvSpPr/>
          <p:nvPr/>
        </p:nvSpPr>
        <p:spPr>
          <a:xfrm>
            <a:off x="4059936" y="3081528"/>
            <a:ext cx="3794760" cy="320040"/>
          </a:xfrm>
          <a:prstGeom prst="rect">
            <a:avLst/>
          </a:prstGeom>
          <a:noFill/>
          <a:ln/>
        </p:spPr>
        <p:txBody>
          <a:bodyPr wrap="square" lIns="0" tIns="0" rIns="0" bIns="0" rtlCol="0" anchor="ctr"/>
          <a:lstStyle/>
          <a:p>
            <a:pPr marL="0" indent="0" algn="ctr">
              <a:buNone/>
            </a:pPr>
            <a:r>
              <a:rPr lang="en-US" sz="1800" b="1" dirty="0">
                <a:solidFill>
                  <a:srgbClr val="1F2A1F"/>
                </a:solidFill>
              </a:rPr>
              <a:t>Courts of Honor</a:t>
            </a:r>
            <a:endParaRPr lang="en-US" sz="1800" dirty="0"/>
          </a:p>
        </p:txBody>
      </p:sp>
      <p:sp>
        <p:nvSpPr>
          <p:cNvPr id="16" name="Text 14"/>
          <p:cNvSpPr/>
          <p:nvPr/>
        </p:nvSpPr>
        <p:spPr>
          <a:xfrm>
            <a:off x="4059936" y="3474720"/>
            <a:ext cx="3794760" cy="320040"/>
          </a:xfrm>
          <a:prstGeom prst="rect">
            <a:avLst/>
          </a:prstGeom>
          <a:noFill/>
          <a:ln/>
        </p:spPr>
        <p:txBody>
          <a:bodyPr wrap="square" lIns="0" tIns="0" rIns="0" bIns="0" rtlCol="0" anchor="ctr"/>
          <a:lstStyle/>
          <a:p>
            <a:pPr marL="0" indent="0" algn="ctr">
              <a:buNone/>
            </a:pPr>
            <a:r>
              <a:rPr lang="en-US" sz="1800" b="1" dirty="0">
                <a:solidFill>
                  <a:srgbClr val="1F2A1F"/>
                </a:solidFill>
              </a:rPr>
              <a:t>Patrol leadership</a:t>
            </a:r>
            <a:endParaRPr lang="en-US" sz="1800" dirty="0"/>
          </a:p>
        </p:txBody>
      </p:sp>
      <p:sp>
        <p:nvSpPr>
          <p:cNvPr id="17" name="Shape 15"/>
          <p:cNvSpPr/>
          <p:nvPr/>
        </p:nvSpPr>
        <p:spPr>
          <a:xfrm>
            <a:off x="859536" y="4471416"/>
            <a:ext cx="10287000" cy="1005840"/>
          </a:xfrm>
          <a:prstGeom prst="rect">
            <a:avLst/>
          </a:prstGeom>
          <a:solidFill>
            <a:srgbClr val="F6F3EA"/>
          </a:solidFill>
          <a:ln w="15240">
            <a:solidFill>
              <a:srgbClr val="D8CDB6"/>
            </a:solidFill>
            <a:prstDash val="solid"/>
          </a:ln>
        </p:spPr>
        <p:txBody>
          <a:bodyPr/>
          <a:lstStyle/>
          <a:p>
            <a:endParaRPr lang="en-US"/>
          </a:p>
        </p:txBody>
      </p:sp>
      <p:sp>
        <p:nvSpPr>
          <p:cNvPr id="18" name="Text 16"/>
          <p:cNvSpPr/>
          <p:nvPr/>
        </p:nvSpPr>
        <p:spPr>
          <a:xfrm>
            <a:off x="1069848" y="4681728"/>
            <a:ext cx="9875520" cy="310896"/>
          </a:xfrm>
          <a:prstGeom prst="rect">
            <a:avLst/>
          </a:prstGeom>
          <a:noFill/>
          <a:ln/>
        </p:spPr>
        <p:txBody>
          <a:bodyPr wrap="square" lIns="0" tIns="0" rIns="0" bIns="0" rtlCol="0" anchor="ctr"/>
          <a:lstStyle/>
          <a:p>
            <a:pPr marL="0" indent="0" algn="ctr">
              <a:buNone/>
            </a:pPr>
            <a:r>
              <a:rPr lang="en-US" sz="2300" b="1" dirty="0">
                <a:solidFill>
                  <a:srgbClr val="2F5D27"/>
                </a:solidFill>
              </a:rPr>
              <a:t>Scout-led does not mean adult-absent.</a:t>
            </a:r>
            <a:endParaRPr lang="en-US" sz="2300" dirty="0"/>
          </a:p>
        </p:txBody>
      </p:sp>
      <p:sp>
        <p:nvSpPr>
          <p:cNvPr id="19" name="Text 17"/>
          <p:cNvSpPr/>
          <p:nvPr/>
        </p:nvSpPr>
        <p:spPr>
          <a:xfrm>
            <a:off x="1316736" y="5093208"/>
            <a:ext cx="9418320" cy="246888"/>
          </a:xfrm>
          <a:prstGeom prst="rect">
            <a:avLst/>
          </a:prstGeom>
          <a:noFill/>
          <a:ln/>
        </p:spPr>
        <p:txBody>
          <a:bodyPr wrap="square" lIns="0" tIns="0" rIns="0" bIns="0" rtlCol="0" anchor="ctr"/>
          <a:lstStyle/>
          <a:p>
            <a:pPr marL="0" indent="0" algn="ctr">
              <a:buNone/>
            </a:pPr>
            <a:r>
              <a:rPr lang="en-US" sz="1350" dirty="0"/>
              <a:t>It means adults resist doing work Scouts can learn to do, while still stepping in for safety, policy, and serious concerns.</a:t>
            </a:r>
          </a:p>
        </p:txBody>
      </p:sp>
      <p:sp>
        <p:nvSpPr>
          <p:cNvPr id="20" name="Text 18"/>
          <p:cNvSpPr/>
          <p:nvPr/>
        </p:nvSpPr>
        <p:spPr>
          <a:xfrm>
            <a:off x="502920" y="6510528"/>
            <a:ext cx="4206240" cy="201168"/>
          </a:xfrm>
          <a:prstGeom prst="rect">
            <a:avLst/>
          </a:prstGeom>
          <a:noFill/>
          <a:ln/>
        </p:spPr>
        <p:txBody>
          <a:bodyPr wrap="square" lIns="0" tIns="0" rIns="0" bIns="0" rtlCol="0" anchor="ctr"/>
          <a:lstStyle/>
          <a:p>
            <a:pPr marL="0" indent="0">
              <a:buNone/>
            </a:pPr>
            <a:r>
              <a:rPr lang="en-US" sz="750" dirty="0">
                <a:solidFill>
                  <a:srgbClr val="777777"/>
                </a:solidFill>
              </a:rPr>
              <a:t>Troop 447 Adult Leader Expectations</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02920" y="320040"/>
            <a:ext cx="8046720" cy="786384"/>
          </a:xfrm>
          <a:prstGeom prst="rect">
            <a:avLst/>
          </a:prstGeom>
          <a:noFill/>
          <a:ln/>
        </p:spPr>
        <p:txBody>
          <a:bodyPr wrap="square" lIns="0" tIns="0" rIns="0" bIns="0" rtlCol="0" anchor="ctr"/>
          <a:lstStyle/>
          <a:p>
            <a:pPr marL="0" indent="0">
              <a:buNone/>
            </a:pPr>
            <a:r>
              <a:rPr lang="en-US" sz="4000" b="1" dirty="0">
                <a:solidFill>
                  <a:srgbClr val="2F5D27"/>
                </a:solidFill>
                <a:latin typeface="Aptos Display" pitchFamily="34" charset="0"/>
                <a:ea typeface="Aptos Display" pitchFamily="34" charset="-122"/>
                <a:cs typeface="Aptos Display" pitchFamily="34" charset="-120"/>
              </a:rPr>
              <a:t>Expectations for adults</a:t>
            </a:r>
            <a:endParaRPr lang="en-US" sz="4000" dirty="0"/>
          </a:p>
        </p:txBody>
      </p:sp>
      <p:sp>
        <p:nvSpPr>
          <p:cNvPr id="4" name="Shape 2"/>
          <p:cNvSpPr/>
          <p:nvPr/>
        </p:nvSpPr>
        <p:spPr>
          <a:xfrm>
            <a:off x="502920" y="1261872"/>
            <a:ext cx="11201400" cy="0"/>
          </a:xfrm>
          <a:prstGeom prst="line">
            <a:avLst/>
          </a:prstGeom>
          <a:noFill/>
          <a:ln w="15240">
            <a:solidFill>
              <a:srgbClr val="D8CDB6"/>
            </a:solidFill>
            <a:prstDash val="solid"/>
          </a:ln>
        </p:spPr>
        <p:txBody>
          <a:bodyPr/>
          <a:lstStyle/>
          <a:p>
            <a:endParaRPr lang="en-US"/>
          </a:p>
        </p:txBody>
      </p:sp>
      <p:sp>
        <p:nvSpPr>
          <p:cNvPr id="8" name="Text 6"/>
          <p:cNvSpPr/>
          <p:nvPr/>
        </p:nvSpPr>
        <p:spPr>
          <a:xfrm>
            <a:off x="548640" y="1508760"/>
            <a:ext cx="5166485" cy="2743200"/>
          </a:xfrm>
          <a:prstGeom prst="rect">
            <a:avLst/>
          </a:prstGeom>
          <a:noFill/>
          <a:ln/>
        </p:spPr>
        <p:txBody>
          <a:bodyPr wrap="square" lIns="635" tIns="635" rIns="635" bIns="635" rtlCol="0" anchor="t">
            <a:normAutofit fontScale="92500" lnSpcReduction="20000"/>
          </a:bodyPr>
          <a:lstStyle/>
          <a:p>
            <a:pPr marL="0" indent="0">
              <a:lnSpc>
                <a:spcPct val="150000"/>
              </a:lnSpc>
              <a:buNone/>
            </a:pPr>
            <a:r>
              <a:rPr lang="en-US" sz="2400" dirty="0">
                <a:solidFill>
                  <a:srgbClr val="1F2A1F"/>
                </a:solidFill>
              </a:rPr>
              <a:t>• Show up when committed
• Complete required position training</a:t>
            </a:r>
          </a:p>
          <a:p>
            <a:pPr>
              <a:lnSpc>
                <a:spcPct val="150000"/>
              </a:lnSpc>
            </a:pPr>
            <a:r>
              <a:rPr lang="en-US" sz="2400" dirty="0"/>
              <a:t>• ASMs attend IOLS within 6 months </a:t>
            </a:r>
            <a:r>
              <a:rPr lang="en-US" sz="2400" dirty="0">
                <a:solidFill>
                  <a:srgbClr val="1F2A1F"/>
                </a:solidFill>
              </a:rPr>
              <a:t>
• Follow Youth Protection / safety standards
• Coach youth leaders; do not replace them</a:t>
            </a:r>
          </a:p>
          <a:p>
            <a:pPr>
              <a:lnSpc>
                <a:spcPct val="150000"/>
              </a:lnSpc>
            </a:pPr>
            <a:r>
              <a:rPr lang="en-US" sz="2400" dirty="0">
                <a:solidFill>
                  <a:srgbClr val="1F2A1F"/>
                </a:solidFill>
              </a:rPr>
              <a:t>• Understand Advancement requirements</a:t>
            </a:r>
            <a:endParaRPr lang="en-US" sz="2400" dirty="0"/>
          </a:p>
        </p:txBody>
      </p:sp>
      <p:sp>
        <p:nvSpPr>
          <p:cNvPr id="9" name="Text 7"/>
          <p:cNvSpPr/>
          <p:nvPr/>
        </p:nvSpPr>
        <p:spPr>
          <a:xfrm>
            <a:off x="6248803" y="1508760"/>
            <a:ext cx="5327469" cy="2743200"/>
          </a:xfrm>
          <a:prstGeom prst="rect">
            <a:avLst/>
          </a:prstGeom>
          <a:noFill/>
          <a:ln/>
        </p:spPr>
        <p:txBody>
          <a:bodyPr wrap="square" lIns="635" tIns="635" rIns="635" bIns="635" rtlCol="0" anchor="t">
            <a:normAutofit fontScale="85000" lnSpcReduction="20000"/>
          </a:bodyPr>
          <a:lstStyle/>
          <a:p>
            <a:pPr marL="0" indent="0">
              <a:lnSpc>
                <a:spcPct val="150000"/>
              </a:lnSpc>
              <a:buNone/>
            </a:pPr>
            <a:r>
              <a:rPr lang="en-US" sz="2400" dirty="0">
                <a:solidFill>
                  <a:srgbClr val="1F2A1F"/>
                </a:solidFill>
              </a:rPr>
              <a:t>• Sign up to be a Merit Badge Councilor</a:t>
            </a:r>
          </a:p>
          <a:p>
            <a:pPr>
              <a:lnSpc>
                <a:spcPct val="150000"/>
              </a:lnSpc>
            </a:pPr>
            <a:r>
              <a:rPr lang="en-US" sz="2400" dirty="0">
                <a:solidFill>
                  <a:srgbClr val="1F2A1F"/>
                </a:solidFill>
              </a:rPr>
              <a:t>• Communicate availability and concerns
• Support the whole troop, not just</a:t>
            </a:r>
            <a:br>
              <a:rPr lang="en-US" sz="2400" dirty="0">
                <a:solidFill>
                  <a:srgbClr val="1F2A1F"/>
                </a:solidFill>
              </a:rPr>
            </a:br>
            <a:r>
              <a:rPr lang="en-US" sz="2400" dirty="0">
                <a:solidFill>
                  <a:srgbClr val="1F2A1F"/>
                </a:solidFill>
              </a:rPr>
              <a:t>	 your own Scout
• Review and use Scouting Resources 
• Share the load so nobody burns out</a:t>
            </a:r>
          </a:p>
          <a:p>
            <a:pPr>
              <a:lnSpc>
                <a:spcPct val="150000"/>
              </a:lnSpc>
            </a:pPr>
            <a:r>
              <a:rPr lang="en-US" sz="2400" dirty="0">
                <a:solidFill>
                  <a:srgbClr val="1F2A1F"/>
                </a:solidFill>
              </a:rPr>
              <a:t>• </a:t>
            </a:r>
            <a:r>
              <a:rPr lang="en-US" sz="2400" b="1" u="sng" dirty="0">
                <a:solidFill>
                  <a:srgbClr val="1F2A1F"/>
                </a:solidFill>
              </a:rPr>
              <a:t>HAVE FUN!</a:t>
            </a:r>
            <a:endParaRPr lang="en-US" sz="2400" b="1" u="sng" dirty="0"/>
          </a:p>
        </p:txBody>
      </p:sp>
      <p:sp>
        <p:nvSpPr>
          <p:cNvPr id="10" name="Shape 8"/>
          <p:cNvSpPr/>
          <p:nvPr/>
        </p:nvSpPr>
        <p:spPr>
          <a:xfrm>
            <a:off x="5927959" y="1261872"/>
            <a:ext cx="15240" cy="2992121"/>
          </a:xfrm>
          <a:prstGeom prst="line">
            <a:avLst/>
          </a:prstGeom>
          <a:noFill/>
          <a:ln w="17780">
            <a:solidFill>
              <a:srgbClr val="D8CDB6"/>
            </a:solidFill>
            <a:prstDash val="solid"/>
          </a:ln>
        </p:spPr>
        <p:txBody>
          <a:bodyPr/>
          <a:lstStyle/>
          <a:p>
            <a:endParaRPr lang="en-US"/>
          </a:p>
        </p:txBody>
      </p:sp>
      <p:sp>
        <p:nvSpPr>
          <p:cNvPr id="11" name="Text 9"/>
          <p:cNvSpPr/>
          <p:nvPr/>
        </p:nvSpPr>
        <p:spPr>
          <a:xfrm>
            <a:off x="868680" y="4206811"/>
            <a:ext cx="3014698" cy="660574"/>
          </a:xfrm>
          <a:prstGeom prst="rect">
            <a:avLst/>
          </a:prstGeom>
          <a:noFill/>
          <a:ln/>
        </p:spPr>
        <p:txBody>
          <a:bodyPr wrap="square" lIns="0" tIns="0" rIns="0" bIns="0" rtlCol="0" anchor="ctr"/>
          <a:lstStyle/>
          <a:p>
            <a:pPr marL="0" indent="0">
              <a:buNone/>
            </a:pPr>
            <a:r>
              <a:rPr lang="en-US" sz="2400" b="1" dirty="0">
                <a:solidFill>
                  <a:srgbClr val="2F5D27"/>
                </a:solidFill>
              </a:rPr>
              <a:t>Training expectation</a:t>
            </a:r>
            <a:endParaRPr lang="en-US" sz="2400" dirty="0"/>
          </a:p>
        </p:txBody>
      </p:sp>
      <p:sp>
        <p:nvSpPr>
          <p:cNvPr id="12" name="Text 10"/>
          <p:cNvSpPr/>
          <p:nvPr/>
        </p:nvSpPr>
        <p:spPr>
          <a:xfrm>
            <a:off x="868680" y="4630483"/>
            <a:ext cx="10104120" cy="1198385"/>
          </a:xfrm>
          <a:prstGeom prst="rect">
            <a:avLst/>
          </a:prstGeom>
          <a:noFill/>
          <a:ln/>
        </p:spPr>
        <p:txBody>
          <a:bodyPr wrap="square" lIns="254" tIns="254" rIns="254" bIns="254" rtlCol="0" anchor="ctr">
            <a:normAutofit/>
          </a:bodyPr>
          <a:lstStyle/>
          <a:p>
            <a:pPr marL="0" indent="0">
              <a:buNone/>
            </a:pPr>
            <a:r>
              <a:rPr lang="en-US" sz="2000" dirty="0">
                <a:solidFill>
                  <a:srgbClr val="1F2A1F"/>
                </a:solidFill>
              </a:rPr>
              <a:t>Work steadily toward required position training. Complete </a:t>
            </a:r>
            <a:r>
              <a:rPr lang="en-US" sz="2000" dirty="0" err="1">
                <a:solidFill>
                  <a:srgbClr val="1F2A1F"/>
                </a:solidFill>
              </a:rPr>
              <a:t>My.Scouting.org</a:t>
            </a:r>
            <a:r>
              <a:rPr lang="en-US" sz="2000" dirty="0">
                <a:solidFill>
                  <a:srgbClr val="1F2A1F"/>
                </a:solidFill>
              </a:rPr>
              <a:t> modules, </a:t>
            </a:r>
            <a:br>
              <a:rPr lang="en-US" sz="2000" dirty="0">
                <a:solidFill>
                  <a:srgbClr val="1F2A1F"/>
                </a:solidFill>
              </a:rPr>
            </a:br>
            <a:r>
              <a:rPr lang="en-US" sz="2000" dirty="0">
                <a:solidFill>
                  <a:srgbClr val="1F2A1F"/>
                </a:solidFill>
              </a:rPr>
              <a:t>attend IOLS (when required), and review Scouting America handbooks and online resources for ongoing development.  Attend University of Scouting whenever possible!</a:t>
            </a:r>
            <a:endParaRPr lang="en-US" sz="2000" dirty="0"/>
          </a:p>
        </p:txBody>
      </p:sp>
      <p:sp>
        <p:nvSpPr>
          <p:cNvPr id="13" name="Text 11"/>
          <p:cNvSpPr/>
          <p:nvPr/>
        </p:nvSpPr>
        <p:spPr>
          <a:xfrm>
            <a:off x="868680" y="5793407"/>
            <a:ext cx="10104120" cy="292608"/>
          </a:xfrm>
          <a:prstGeom prst="rect">
            <a:avLst/>
          </a:prstGeom>
          <a:noFill/>
          <a:ln/>
        </p:spPr>
        <p:txBody>
          <a:bodyPr wrap="square" lIns="0" tIns="0" rIns="0" bIns="0" rtlCol="0" anchor="ctr"/>
          <a:lstStyle/>
          <a:p>
            <a:pPr marL="0" indent="0">
              <a:buNone/>
            </a:pPr>
            <a:r>
              <a:rPr lang="en-US" sz="1400" dirty="0">
                <a:solidFill>
                  <a:srgbClr val="5A6258"/>
                </a:solidFill>
              </a:rPr>
              <a:t>Resource: scouting.org/training/resources-for-program-trainers-training-committees</a:t>
            </a:r>
            <a:endParaRPr lang="en-US" sz="1400" dirty="0"/>
          </a:p>
        </p:txBody>
      </p:sp>
      <p:sp>
        <p:nvSpPr>
          <p:cNvPr id="14" name="Text 12"/>
          <p:cNvSpPr/>
          <p:nvPr/>
        </p:nvSpPr>
        <p:spPr>
          <a:xfrm>
            <a:off x="502920" y="6510528"/>
            <a:ext cx="4206240" cy="201168"/>
          </a:xfrm>
          <a:prstGeom prst="rect">
            <a:avLst/>
          </a:prstGeom>
          <a:noFill/>
          <a:ln/>
        </p:spPr>
        <p:txBody>
          <a:bodyPr wrap="square" lIns="0" tIns="0" rIns="0" bIns="0" rtlCol="0" anchor="ctr"/>
          <a:lstStyle/>
          <a:p>
            <a:pPr marL="0" indent="0">
              <a:buNone/>
            </a:pPr>
            <a:r>
              <a:rPr lang="en-US" sz="750" dirty="0">
                <a:solidFill>
                  <a:srgbClr val="777777"/>
                </a:solidFill>
              </a:rPr>
              <a:t>Troop 447 Adult Leader Expectations</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02920" y="320040"/>
            <a:ext cx="8046720" cy="502920"/>
          </a:xfrm>
          <a:prstGeom prst="rect">
            <a:avLst/>
          </a:prstGeom>
          <a:noFill/>
          <a:ln/>
        </p:spPr>
        <p:txBody>
          <a:bodyPr wrap="square" lIns="0" tIns="0" rIns="0" bIns="0" rtlCol="0" anchor="ctr"/>
          <a:lstStyle/>
          <a:p>
            <a:pPr marL="0" indent="0">
              <a:buNone/>
            </a:pPr>
            <a:r>
              <a:rPr lang="en-US" sz="2600" b="1" dirty="0">
                <a:solidFill>
                  <a:srgbClr val="2F5D27"/>
                </a:solidFill>
                <a:latin typeface="Aptos Display" pitchFamily="34" charset="0"/>
                <a:ea typeface="Aptos Display" pitchFamily="34" charset="-122"/>
                <a:cs typeface="Aptos Display" pitchFamily="34" charset="-120"/>
              </a:rPr>
              <a:t>Troop 447’s Vision</a:t>
            </a:r>
            <a:endParaRPr lang="en-US" sz="2600" dirty="0"/>
          </a:p>
        </p:txBody>
      </p:sp>
      <p:sp>
        <p:nvSpPr>
          <p:cNvPr id="4" name="Shape 2"/>
          <p:cNvSpPr/>
          <p:nvPr/>
        </p:nvSpPr>
        <p:spPr>
          <a:xfrm>
            <a:off x="502920" y="1261872"/>
            <a:ext cx="11201400" cy="0"/>
          </a:xfrm>
          <a:prstGeom prst="line">
            <a:avLst/>
          </a:prstGeom>
          <a:noFill/>
          <a:ln w="15240">
            <a:solidFill>
              <a:srgbClr val="D8CDB6"/>
            </a:solidFill>
            <a:prstDash val="solid"/>
          </a:ln>
        </p:spPr>
        <p:txBody>
          <a:bodyPr/>
          <a:lstStyle/>
          <a:p>
            <a:endParaRPr lang="en-US"/>
          </a:p>
        </p:txBody>
      </p:sp>
      <p:sp>
        <p:nvSpPr>
          <p:cNvPr id="8" name="Text 6"/>
          <p:cNvSpPr/>
          <p:nvPr/>
        </p:nvSpPr>
        <p:spPr>
          <a:xfrm>
            <a:off x="868680" y="1554480"/>
            <a:ext cx="10424160" cy="384048"/>
          </a:xfrm>
          <a:prstGeom prst="rect">
            <a:avLst/>
          </a:prstGeom>
          <a:noFill/>
          <a:ln/>
        </p:spPr>
        <p:txBody>
          <a:bodyPr wrap="square" lIns="0" tIns="0" rIns="0" bIns="0" rtlCol="0" anchor="ctr"/>
          <a:lstStyle/>
          <a:p>
            <a:pPr marL="0" indent="0" algn="ctr">
              <a:buNone/>
            </a:pPr>
            <a:r>
              <a:rPr lang="en-US" sz="2500" b="1" dirty="0">
                <a:solidFill>
                  <a:srgbClr val="2F5D27"/>
                </a:solidFill>
              </a:rPr>
              <a:t>Future picture of success</a:t>
            </a:r>
            <a:endParaRPr lang="en-US" sz="2500" dirty="0"/>
          </a:p>
        </p:txBody>
      </p:sp>
      <p:sp>
        <p:nvSpPr>
          <p:cNvPr id="9" name="Shape 7"/>
          <p:cNvSpPr/>
          <p:nvPr/>
        </p:nvSpPr>
        <p:spPr>
          <a:xfrm>
            <a:off x="822960" y="2423160"/>
            <a:ext cx="1965960" cy="1965960"/>
          </a:xfrm>
          <a:prstGeom prst="ellipse">
            <a:avLst/>
          </a:prstGeom>
          <a:solidFill>
            <a:srgbClr val="FFFFFF"/>
          </a:solidFill>
          <a:ln w="30480">
            <a:solidFill>
              <a:srgbClr val="2F5D27"/>
            </a:solidFill>
            <a:prstDash val="solid"/>
          </a:ln>
        </p:spPr>
        <p:txBody>
          <a:bodyPr/>
          <a:lstStyle/>
          <a:p>
            <a:endParaRPr lang="en-US"/>
          </a:p>
        </p:txBody>
      </p:sp>
      <p:sp>
        <p:nvSpPr>
          <p:cNvPr id="10" name="Text 8"/>
          <p:cNvSpPr/>
          <p:nvPr/>
        </p:nvSpPr>
        <p:spPr>
          <a:xfrm>
            <a:off x="1005840" y="3053614"/>
            <a:ext cx="1600200" cy="320040"/>
          </a:xfrm>
          <a:prstGeom prst="rect">
            <a:avLst/>
          </a:prstGeom>
          <a:noFill/>
          <a:ln/>
        </p:spPr>
        <p:txBody>
          <a:bodyPr wrap="square" lIns="0" tIns="0" rIns="0" bIns="0" rtlCol="0" anchor="ctr"/>
          <a:lstStyle/>
          <a:p>
            <a:pPr marL="0" indent="0" algn="ctr">
              <a:buNone/>
            </a:pPr>
            <a:r>
              <a:rPr lang="en-US" sz="2000" b="1" dirty="0">
                <a:solidFill>
                  <a:srgbClr val="2F5D27"/>
                </a:solidFill>
              </a:rPr>
              <a:t>Planned</a:t>
            </a:r>
            <a:endParaRPr lang="en-US" sz="2000" dirty="0"/>
          </a:p>
        </p:txBody>
      </p:sp>
      <p:sp>
        <p:nvSpPr>
          <p:cNvPr id="11" name="Text 9"/>
          <p:cNvSpPr/>
          <p:nvPr/>
        </p:nvSpPr>
        <p:spPr>
          <a:xfrm>
            <a:off x="1005840" y="3437662"/>
            <a:ext cx="1600200" cy="256032"/>
          </a:xfrm>
          <a:prstGeom prst="rect">
            <a:avLst/>
          </a:prstGeom>
          <a:noFill/>
          <a:ln/>
        </p:spPr>
        <p:txBody>
          <a:bodyPr wrap="square" lIns="0" tIns="0" rIns="0" bIns="0" rtlCol="0" anchor="ctr"/>
          <a:lstStyle/>
          <a:p>
            <a:pPr marL="0" indent="0" algn="ctr">
              <a:buNone/>
            </a:pPr>
            <a:r>
              <a:rPr lang="en-US" sz="1600" dirty="0">
                <a:solidFill>
                  <a:srgbClr val="1F2A1F"/>
                </a:solidFill>
              </a:rPr>
              <a:t>by Scouts</a:t>
            </a:r>
            <a:endParaRPr lang="en-US" sz="1600" dirty="0"/>
          </a:p>
        </p:txBody>
      </p:sp>
      <p:sp>
        <p:nvSpPr>
          <p:cNvPr id="12" name="Shape 10"/>
          <p:cNvSpPr/>
          <p:nvPr/>
        </p:nvSpPr>
        <p:spPr>
          <a:xfrm>
            <a:off x="2871216" y="3410712"/>
            <a:ext cx="658368" cy="0"/>
          </a:xfrm>
          <a:prstGeom prst="line">
            <a:avLst/>
          </a:prstGeom>
          <a:noFill/>
          <a:ln w="25400">
            <a:solidFill>
              <a:srgbClr val="D8CDB6"/>
            </a:solidFill>
            <a:prstDash val="solid"/>
            <a:tailEnd type="triangle"/>
          </a:ln>
        </p:spPr>
        <p:txBody>
          <a:bodyPr/>
          <a:lstStyle/>
          <a:p>
            <a:endParaRPr lang="en-US"/>
          </a:p>
        </p:txBody>
      </p:sp>
      <p:sp>
        <p:nvSpPr>
          <p:cNvPr id="13" name="Shape 11"/>
          <p:cNvSpPr/>
          <p:nvPr/>
        </p:nvSpPr>
        <p:spPr>
          <a:xfrm>
            <a:off x="3611880" y="2423160"/>
            <a:ext cx="1965960" cy="1965960"/>
          </a:xfrm>
          <a:prstGeom prst="ellipse">
            <a:avLst/>
          </a:prstGeom>
          <a:solidFill>
            <a:srgbClr val="FFFFFF"/>
          </a:solidFill>
          <a:ln w="30480">
            <a:solidFill>
              <a:srgbClr val="2F5D27"/>
            </a:solidFill>
            <a:prstDash val="solid"/>
          </a:ln>
        </p:spPr>
        <p:txBody>
          <a:bodyPr/>
          <a:lstStyle/>
          <a:p>
            <a:endParaRPr lang="en-US"/>
          </a:p>
        </p:txBody>
      </p:sp>
      <p:sp>
        <p:nvSpPr>
          <p:cNvPr id="14" name="Text 12"/>
          <p:cNvSpPr/>
          <p:nvPr/>
        </p:nvSpPr>
        <p:spPr>
          <a:xfrm>
            <a:off x="3804385" y="3072867"/>
            <a:ext cx="1600200" cy="320040"/>
          </a:xfrm>
          <a:prstGeom prst="rect">
            <a:avLst/>
          </a:prstGeom>
          <a:noFill/>
          <a:ln/>
        </p:spPr>
        <p:txBody>
          <a:bodyPr wrap="square" lIns="0" tIns="0" rIns="0" bIns="0" rtlCol="0" anchor="ctr"/>
          <a:lstStyle/>
          <a:p>
            <a:pPr marL="0" indent="0" algn="ctr">
              <a:buNone/>
            </a:pPr>
            <a:r>
              <a:rPr lang="en-US" sz="2000" b="1" dirty="0">
                <a:solidFill>
                  <a:srgbClr val="2F5D27"/>
                </a:solidFill>
              </a:rPr>
              <a:t>Organized</a:t>
            </a:r>
            <a:endParaRPr lang="en-US" sz="2000" dirty="0"/>
          </a:p>
        </p:txBody>
      </p:sp>
      <p:sp>
        <p:nvSpPr>
          <p:cNvPr id="15" name="Text 13"/>
          <p:cNvSpPr/>
          <p:nvPr/>
        </p:nvSpPr>
        <p:spPr>
          <a:xfrm>
            <a:off x="3804385" y="3456915"/>
            <a:ext cx="1600200" cy="256032"/>
          </a:xfrm>
          <a:prstGeom prst="rect">
            <a:avLst/>
          </a:prstGeom>
          <a:noFill/>
          <a:ln/>
        </p:spPr>
        <p:txBody>
          <a:bodyPr wrap="square" lIns="0" tIns="0" rIns="0" bIns="0" rtlCol="0" anchor="ctr"/>
          <a:lstStyle/>
          <a:p>
            <a:pPr marL="0" indent="0" algn="ctr">
              <a:buNone/>
            </a:pPr>
            <a:r>
              <a:rPr lang="en-US" sz="1600" dirty="0">
                <a:solidFill>
                  <a:srgbClr val="1F2A1F"/>
                </a:solidFill>
              </a:rPr>
              <a:t>by Scouts</a:t>
            </a:r>
            <a:endParaRPr lang="en-US" sz="1600" dirty="0"/>
          </a:p>
        </p:txBody>
      </p:sp>
      <p:sp>
        <p:nvSpPr>
          <p:cNvPr id="16" name="Shape 14"/>
          <p:cNvSpPr/>
          <p:nvPr/>
        </p:nvSpPr>
        <p:spPr>
          <a:xfrm>
            <a:off x="5660136" y="3410712"/>
            <a:ext cx="658368" cy="0"/>
          </a:xfrm>
          <a:prstGeom prst="line">
            <a:avLst/>
          </a:prstGeom>
          <a:noFill/>
          <a:ln w="25400">
            <a:solidFill>
              <a:srgbClr val="D8CDB6"/>
            </a:solidFill>
            <a:prstDash val="solid"/>
            <a:tailEnd type="triangle"/>
          </a:ln>
        </p:spPr>
        <p:txBody>
          <a:bodyPr/>
          <a:lstStyle/>
          <a:p>
            <a:endParaRPr lang="en-US"/>
          </a:p>
        </p:txBody>
      </p:sp>
      <p:sp>
        <p:nvSpPr>
          <p:cNvPr id="17" name="Shape 15"/>
          <p:cNvSpPr/>
          <p:nvPr/>
        </p:nvSpPr>
        <p:spPr>
          <a:xfrm>
            <a:off x="6400800" y="2423160"/>
            <a:ext cx="1965960" cy="1965960"/>
          </a:xfrm>
          <a:prstGeom prst="ellipse">
            <a:avLst/>
          </a:prstGeom>
          <a:solidFill>
            <a:srgbClr val="FFFFFF"/>
          </a:solidFill>
          <a:ln w="30480">
            <a:solidFill>
              <a:srgbClr val="2F5D27"/>
            </a:solidFill>
            <a:prstDash val="solid"/>
          </a:ln>
        </p:spPr>
        <p:txBody>
          <a:bodyPr/>
          <a:lstStyle/>
          <a:p>
            <a:endParaRPr lang="en-US"/>
          </a:p>
        </p:txBody>
      </p:sp>
      <p:sp>
        <p:nvSpPr>
          <p:cNvPr id="18" name="Text 16"/>
          <p:cNvSpPr/>
          <p:nvPr/>
        </p:nvSpPr>
        <p:spPr>
          <a:xfrm>
            <a:off x="6583680" y="3082490"/>
            <a:ext cx="1600200" cy="320040"/>
          </a:xfrm>
          <a:prstGeom prst="rect">
            <a:avLst/>
          </a:prstGeom>
          <a:noFill/>
          <a:ln/>
        </p:spPr>
        <p:txBody>
          <a:bodyPr wrap="square" lIns="0" tIns="0" rIns="0" bIns="0" rtlCol="0" anchor="ctr"/>
          <a:lstStyle/>
          <a:p>
            <a:pPr marL="0" indent="0" algn="ctr">
              <a:buNone/>
            </a:pPr>
            <a:r>
              <a:rPr lang="en-US" sz="2000" b="1" dirty="0">
                <a:solidFill>
                  <a:srgbClr val="2F5D27"/>
                </a:solidFill>
              </a:rPr>
              <a:t>Executed</a:t>
            </a:r>
            <a:endParaRPr lang="en-US" sz="2000" dirty="0"/>
          </a:p>
        </p:txBody>
      </p:sp>
      <p:sp>
        <p:nvSpPr>
          <p:cNvPr id="19" name="Text 17"/>
          <p:cNvSpPr/>
          <p:nvPr/>
        </p:nvSpPr>
        <p:spPr>
          <a:xfrm>
            <a:off x="6583680" y="3466538"/>
            <a:ext cx="1600200" cy="256032"/>
          </a:xfrm>
          <a:prstGeom prst="rect">
            <a:avLst/>
          </a:prstGeom>
          <a:noFill/>
          <a:ln/>
        </p:spPr>
        <p:txBody>
          <a:bodyPr wrap="square" lIns="0" tIns="0" rIns="0" bIns="0" rtlCol="0" anchor="ctr"/>
          <a:lstStyle/>
          <a:p>
            <a:pPr marL="0" indent="0" algn="ctr">
              <a:buNone/>
            </a:pPr>
            <a:r>
              <a:rPr lang="en-US" sz="1600" dirty="0">
                <a:solidFill>
                  <a:srgbClr val="1F2A1F"/>
                </a:solidFill>
              </a:rPr>
              <a:t>by Scouts</a:t>
            </a:r>
            <a:endParaRPr lang="en-US" sz="1600" dirty="0"/>
          </a:p>
        </p:txBody>
      </p:sp>
      <p:sp>
        <p:nvSpPr>
          <p:cNvPr id="20" name="Shape 18"/>
          <p:cNvSpPr/>
          <p:nvPr/>
        </p:nvSpPr>
        <p:spPr>
          <a:xfrm>
            <a:off x="8449056" y="3410712"/>
            <a:ext cx="658368" cy="0"/>
          </a:xfrm>
          <a:prstGeom prst="line">
            <a:avLst/>
          </a:prstGeom>
          <a:noFill/>
          <a:ln w="25400">
            <a:solidFill>
              <a:srgbClr val="D8CDB6"/>
            </a:solidFill>
            <a:prstDash val="solid"/>
            <a:tailEnd type="triangle"/>
          </a:ln>
        </p:spPr>
        <p:txBody>
          <a:bodyPr/>
          <a:lstStyle/>
          <a:p>
            <a:endParaRPr lang="en-US"/>
          </a:p>
        </p:txBody>
      </p:sp>
      <p:sp>
        <p:nvSpPr>
          <p:cNvPr id="21" name="Shape 19"/>
          <p:cNvSpPr/>
          <p:nvPr/>
        </p:nvSpPr>
        <p:spPr>
          <a:xfrm>
            <a:off x="9189720" y="2423160"/>
            <a:ext cx="1965960" cy="1965960"/>
          </a:xfrm>
          <a:prstGeom prst="ellipse">
            <a:avLst/>
          </a:prstGeom>
          <a:solidFill>
            <a:srgbClr val="F6F3EA"/>
          </a:solidFill>
          <a:ln w="30480">
            <a:solidFill>
              <a:srgbClr val="B99A45"/>
            </a:solidFill>
            <a:prstDash val="solid"/>
          </a:ln>
        </p:spPr>
        <p:txBody>
          <a:bodyPr/>
          <a:lstStyle/>
          <a:p>
            <a:endParaRPr lang="en-US"/>
          </a:p>
        </p:txBody>
      </p:sp>
      <p:sp>
        <p:nvSpPr>
          <p:cNvPr id="22" name="Text 20"/>
          <p:cNvSpPr/>
          <p:nvPr/>
        </p:nvSpPr>
        <p:spPr>
          <a:xfrm>
            <a:off x="9372600" y="3072867"/>
            <a:ext cx="1600200" cy="320040"/>
          </a:xfrm>
          <a:prstGeom prst="rect">
            <a:avLst/>
          </a:prstGeom>
          <a:noFill/>
          <a:ln/>
        </p:spPr>
        <p:txBody>
          <a:bodyPr wrap="square" lIns="0" tIns="0" rIns="0" bIns="0" rtlCol="0" anchor="ctr"/>
          <a:lstStyle/>
          <a:p>
            <a:pPr marL="0" indent="0" algn="ctr">
              <a:buNone/>
            </a:pPr>
            <a:r>
              <a:rPr lang="en-US" sz="2000" b="1" dirty="0">
                <a:solidFill>
                  <a:srgbClr val="B99A45"/>
                </a:solidFill>
              </a:rPr>
              <a:t>Supported</a:t>
            </a:r>
            <a:endParaRPr lang="en-US" sz="2000" dirty="0"/>
          </a:p>
        </p:txBody>
      </p:sp>
      <p:sp>
        <p:nvSpPr>
          <p:cNvPr id="23" name="Text 21"/>
          <p:cNvSpPr/>
          <p:nvPr/>
        </p:nvSpPr>
        <p:spPr>
          <a:xfrm>
            <a:off x="9372600" y="3456915"/>
            <a:ext cx="1600200" cy="256032"/>
          </a:xfrm>
          <a:prstGeom prst="rect">
            <a:avLst/>
          </a:prstGeom>
          <a:noFill/>
          <a:ln/>
        </p:spPr>
        <p:txBody>
          <a:bodyPr wrap="square" lIns="0" tIns="0" rIns="0" bIns="0" rtlCol="0" anchor="ctr"/>
          <a:lstStyle/>
          <a:p>
            <a:pPr marL="0" indent="0" algn="ctr">
              <a:buNone/>
            </a:pPr>
            <a:r>
              <a:rPr lang="en-US" sz="1600" dirty="0">
                <a:solidFill>
                  <a:srgbClr val="1F2A1F"/>
                </a:solidFill>
              </a:rPr>
              <a:t>by Adults</a:t>
            </a:r>
            <a:endParaRPr lang="en-US" sz="1600" dirty="0"/>
          </a:p>
        </p:txBody>
      </p:sp>
      <p:sp>
        <p:nvSpPr>
          <p:cNvPr id="24" name="Text 22"/>
          <p:cNvSpPr/>
          <p:nvPr/>
        </p:nvSpPr>
        <p:spPr>
          <a:xfrm>
            <a:off x="960120" y="4672584"/>
            <a:ext cx="2834640" cy="448056"/>
          </a:xfrm>
          <a:prstGeom prst="rect">
            <a:avLst/>
          </a:prstGeom>
          <a:noFill/>
          <a:ln/>
        </p:spPr>
        <p:txBody>
          <a:bodyPr wrap="square" lIns="0" tIns="0" rIns="0" bIns="0" rtlCol="0" anchor="ctr"/>
          <a:lstStyle/>
          <a:p>
            <a:pPr marL="0" indent="0">
              <a:buNone/>
            </a:pPr>
            <a:r>
              <a:rPr lang="en-US" sz="2400" b="1" dirty="0">
                <a:solidFill>
                  <a:srgbClr val="2F5D27"/>
                </a:solidFill>
              </a:rPr>
              <a:t>How we get there</a:t>
            </a:r>
            <a:endParaRPr lang="en-US" sz="2400" dirty="0"/>
          </a:p>
        </p:txBody>
      </p:sp>
      <p:sp>
        <p:nvSpPr>
          <p:cNvPr id="25" name="Text 23"/>
          <p:cNvSpPr/>
          <p:nvPr/>
        </p:nvSpPr>
        <p:spPr>
          <a:xfrm>
            <a:off x="960120" y="5084064"/>
            <a:ext cx="10149840" cy="768095"/>
          </a:xfrm>
          <a:prstGeom prst="rect">
            <a:avLst/>
          </a:prstGeom>
          <a:noFill/>
          <a:ln/>
        </p:spPr>
        <p:txBody>
          <a:bodyPr wrap="square" lIns="254" tIns="254" rIns="254" bIns="254" rtlCol="0" anchor="ctr">
            <a:normAutofit fontScale="92500"/>
          </a:bodyPr>
          <a:lstStyle/>
          <a:p>
            <a:pPr marL="0" indent="0">
              <a:buNone/>
            </a:pPr>
            <a:r>
              <a:rPr lang="en-US" sz="2400" dirty="0">
                <a:solidFill>
                  <a:srgbClr val="1F2A1F"/>
                </a:solidFill>
              </a:rPr>
              <a:t>Rely on one another to provide resources, coaching, transportation, logistics, training, and consistency — instead of depending on one or two adult leaders to do it all.</a:t>
            </a:r>
            <a:endParaRPr lang="en-US" sz="2400" dirty="0"/>
          </a:p>
        </p:txBody>
      </p:sp>
      <p:sp>
        <p:nvSpPr>
          <p:cNvPr id="26" name="Text 24"/>
          <p:cNvSpPr/>
          <p:nvPr/>
        </p:nvSpPr>
        <p:spPr>
          <a:xfrm>
            <a:off x="502920" y="6510528"/>
            <a:ext cx="4206240" cy="201168"/>
          </a:xfrm>
          <a:prstGeom prst="rect">
            <a:avLst/>
          </a:prstGeom>
          <a:noFill/>
          <a:ln/>
        </p:spPr>
        <p:txBody>
          <a:bodyPr wrap="square" lIns="0" tIns="0" rIns="0" bIns="0" rtlCol="0" anchor="ctr"/>
          <a:lstStyle/>
          <a:p>
            <a:pPr marL="0" indent="0">
              <a:buNone/>
            </a:pPr>
            <a:r>
              <a:rPr lang="en-US" sz="750" dirty="0">
                <a:solidFill>
                  <a:srgbClr val="777777"/>
                </a:solidFill>
              </a:rPr>
              <a:t>Troop 447 Adult Leader Expectations</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02919" y="320039"/>
            <a:ext cx="8753969" cy="763693"/>
          </a:xfrm>
          <a:prstGeom prst="rect">
            <a:avLst/>
          </a:prstGeom>
          <a:noFill/>
          <a:ln/>
        </p:spPr>
        <p:txBody>
          <a:bodyPr wrap="square" lIns="0" tIns="0" rIns="0" bIns="0" rtlCol="0" anchor="ctr"/>
          <a:lstStyle/>
          <a:p>
            <a:pPr marL="0" indent="0">
              <a:buNone/>
            </a:pPr>
            <a:r>
              <a:rPr lang="en-US" sz="4000" b="1" dirty="0">
                <a:solidFill>
                  <a:srgbClr val="2F5D27"/>
                </a:solidFill>
                <a:latin typeface="Aptos Display" pitchFamily="34" charset="0"/>
                <a:ea typeface="Aptos Display" pitchFamily="34" charset="-122"/>
                <a:cs typeface="Aptos Display" pitchFamily="34" charset="-120"/>
              </a:rPr>
              <a:t>Close: What Happens Next?</a:t>
            </a:r>
            <a:endParaRPr lang="en-US" sz="4000" dirty="0"/>
          </a:p>
        </p:txBody>
      </p:sp>
      <p:sp>
        <p:nvSpPr>
          <p:cNvPr id="4" name="Shape 2"/>
          <p:cNvSpPr/>
          <p:nvPr/>
        </p:nvSpPr>
        <p:spPr>
          <a:xfrm>
            <a:off x="502920" y="1261872"/>
            <a:ext cx="11201400" cy="0"/>
          </a:xfrm>
          <a:prstGeom prst="line">
            <a:avLst/>
          </a:prstGeom>
          <a:noFill/>
          <a:ln w="15240">
            <a:solidFill>
              <a:srgbClr val="D8CDB6"/>
            </a:solidFill>
            <a:prstDash val="solid"/>
          </a:ln>
        </p:spPr>
        <p:txBody>
          <a:bodyPr/>
          <a:lstStyle/>
          <a:p>
            <a:endParaRPr lang="en-US"/>
          </a:p>
        </p:txBody>
      </p:sp>
      <p:sp>
        <p:nvSpPr>
          <p:cNvPr id="5" name="Text 3"/>
          <p:cNvSpPr/>
          <p:nvPr/>
        </p:nvSpPr>
        <p:spPr>
          <a:xfrm>
            <a:off x="822960" y="1554480"/>
            <a:ext cx="2103120" cy="365760"/>
          </a:xfrm>
          <a:prstGeom prst="rect">
            <a:avLst/>
          </a:prstGeom>
          <a:noFill/>
          <a:ln/>
        </p:spPr>
        <p:txBody>
          <a:bodyPr wrap="square" lIns="0" tIns="0" rIns="0" bIns="0" rtlCol="0" anchor="ctr"/>
          <a:lstStyle/>
          <a:p>
            <a:pPr marL="0" indent="0">
              <a:buNone/>
            </a:pPr>
            <a:r>
              <a:rPr lang="en-US" sz="2700" b="1" dirty="0">
                <a:solidFill>
                  <a:srgbClr val="2F5D27"/>
                </a:solidFill>
              </a:rPr>
              <a:t>Next steps</a:t>
            </a:r>
            <a:endParaRPr lang="en-US" sz="2700" dirty="0"/>
          </a:p>
        </p:txBody>
      </p:sp>
      <p:sp>
        <p:nvSpPr>
          <p:cNvPr id="6" name="Text 4"/>
          <p:cNvSpPr/>
          <p:nvPr/>
        </p:nvSpPr>
        <p:spPr>
          <a:xfrm>
            <a:off x="835940" y="2240280"/>
            <a:ext cx="10182579" cy="2606040"/>
          </a:xfrm>
          <a:prstGeom prst="rect">
            <a:avLst/>
          </a:prstGeom>
          <a:noFill/>
          <a:ln/>
        </p:spPr>
        <p:txBody>
          <a:bodyPr wrap="square" lIns="635" tIns="635" rIns="635" bIns="635" rtlCol="0" anchor="t">
            <a:normAutofit/>
          </a:bodyPr>
          <a:lstStyle/>
          <a:p>
            <a:pPr marL="0" indent="0">
              <a:buNone/>
            </a:pPr>
            <a:r>
              <a:rPr lang="en-US" sz="2800" dirty="0">
                <a:solidFill>
                  <a:srgbClr val="1F2A1F"/>
                </a:solidFill>
              </a:rPr>
              <a:t>• Decide where you may be interested in serving</a:t>
            </a:r>
          </a:p>
          <a:p>
            <a:r>
              <a:rPr lang="en-US" sz="2800" dirty="0">
                <a:solidFill>
                  <a:srgbClr val="1F2A1F"/>
                </a:solidFill>
              </a:rPr>
              <a:t>• Reach out to Scoutmaster/ASM with questions
• Confer w/Committee Chair re: available roles and coverage needs
• Complete required training in a timely fashion
• Adult team supports the PLC, youth elections, ILST, and planning</a:t>
            </a:r>
            <a:endParaRPr lang="en-US" sz="2800" dirty="0"/>
          </a:p>
        </p:txBody>
      </p:sp>
      <p:sp>
        <p:nvSpPr>
          <p:cNvPr id="7" name="Shape 5"/>
          <p:cNvSpPr/>
          <p:nvPr/>
        </p:nvSpPr>
        <p:spPr>
          <a:xfrm>
            <a:off x="960120" y="5230368"/>
            <a:ext cx="10058400" cy="0"/>
          </a:xfrm>
          <a:prstGeom prst="line">
            <a:avLst/>
          </a:prstGeom>
          <a:noFill/>
          <a:ln w="19050">
            <a:solidFill>
              <a:srgbClr val="D8CDB6"/>
            </a:solidFill>
            <a:prstDash val="solid"/>
          </a:ln>
        </p:spPr>
        <p:txBody>
          <a:bodyPr/>
          <a:lstStyle/>
          <a:p>
            <a:endParaRPr lang="en-US"/>
          </a:p>
        </p:txBody>
      </p:sp>
      <p:sp>
        <p:nvSpPr>
          <p:cNvPr id="8" name="Text 6"/>
          <p:cNvSpPr/>
          <p:nvPr/>
        </p:nvSpPr>
        <p:spPr>
          <a:xfrm>
            <a:off x="2057400" y="5532120"/>
            <a:ext cx="8092440" cy="402336"/>
          </a:xfrm>
          <a:prstGeom prst="rect">
            <a:avLst/>
          </a:prstGeom>
          <a:noFill/>
          <a:ln/>
        </p:spPr>
        <p:txBody>
          <a:bodyPr wrap="square" lIns="0" tIns="0" rIns="0" bIns="0" rtlCol="0" anchor="ctr"/>
          <a:lstStyle/>
          <a:p>
            <a:pPr marL="0" indent="0" algn="ctr">
              <a:buNone/>
            </a:pPr>
            <a:r>
              <a:rPr lang="en-US" sz="2400" b="1" dirty="0">
                <a:solidFill>
                  <a:srgbClr val="2F5D27"/>
                </a:solidFill>
              </a:rPr>
              <a:t>Leave with clarity, not pressure.</a:t>
            </a:r>
            <a:endParaRPr lang="en-US" sz="2400" dirty="0"/>
          </a:p>
        </p:txBody>
      </p:sp>
      <p:sp>
        <p:nvSpPr>
          <p:cNvPr id="9" name="Text 7"/>
          <p:cNvSpPr/>
          <p:nvPr/>
        </p:nvSpPr>
        <p:spPr>
          <a:xfrm>
            <a:off x="502920" y="6510528"/>
            <a:ext cx="4206240" cy="201168"/>
          </a:xfrm>
          <a:prstGeom prst="rect">
            <a:avLst/>
          </a:prstGeom>
          <a:noFill/>
          <a:ln/>
        </p:spPr>
        <p:txBody>
          <a:bodyPr wrap="square" lIns="0" tIns="0" rIns="0" bIns="0" rtlCol="0" anchor="ctr"/>
          <a:lstStyle/>
          <a:p>
            <a:pPr marL="0" indent="0">
              <a:buNone/>
            </a:pPr>
            <a:r>
              <a:rPr lang="en-US" sz="750" dirty="0">
                <a:solidFill>
                  <a:srgbClr val="777777"/>
                </a:solidFill>
              </a:rPr>
              <a:t>Troop 447 Adult Leader Expectations</a:t>
            </a:r>
            <a:endParaRPr lang="en-US" sz="750" dirty="0"/>
          </a:p>
        </p:txBody>
      </p:sp>
    </p:spTree>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71C241A9-A460-4AD1-916F-25308628A5B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Ion</Template>
  <TotalTime>137</TotalTime>
  <Words>1748</Words>
  <Application>Microsoft Macintosh PowerPoint</Application>
  <PresentationFormat>Widescreen</PresentationFormat>
  <Paragraphs>86</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 Display</vt:lpstr>
      <vt:lpstr>Arial</vt:lpstr>
      <vt:lpstr>Gill Sans MT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Troop 447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Troop 447 Adult Leader Expectations</dc:title>
  <dc:subject>Troop 447 Adult Leader Expectations</dc:subject>
  <dc:creator>OpenAI</dc:creator>
  <cp:lastModifiedBy>Brit Barnes</cp:lastModifiedBy>
  <cp:revision>6</cp:revision>
  <dcterms:created xsi:type="dcterms:W3CDTF">2026-07-28T04:51:17Z</dcterms:created>
  <dcterms:modified xsi:type="dcterms:W3CDTF">2026-07-30T01:50:21Z</dcterms:modified>
</cp:coreProperties>
</file>